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Lst>
  <p:notesMasterIdLst>
    <p:notesMasterId r:id="rId76"/>
  </p:notesMasterIdLst>
  <p:sldIdLst>
    <p:sldId id="257" r:id="rId3"/>
    <p:sldId id="288" r:id="rId4"/>
    <p:sldId id="496" r:id="rId5"/>
    <p:sldId id="390" r:id="rId6"/>
    <p:sldId id="383" r:id="rId7"/>
    <p:sldId id="391" r:id="rId8"/>
    <p:sldId id="384" r:id="rId9"/>
    <p:sldId id="385" r:id="rId10"/>
    <p:sldId id="386" r:id="rId11"/>
    <p:sldId id="387" r:id="rId12"/>
    <p:sldId id="388" r:id="rId13"/>
    <p:sldId id="500" r:id="rId14"/>
    <p:sldId id="389" r:id="rId15"/>
    <p:sldId id="424" r:id="rId16"/>
    <p:sldId id="392" r:id="rId17"/>
    <p:sldId id="425" r:id="rId18"/>
    <p:sldId id="393" r:id="rId19"/>
    <p:sldId id="394" r:id="rId20"/>
    <p:sldId id="395" r:id="rId21"/>
    <p:sldId id="396" r:id="rId22"/>
    <p:sldId id="397" r:id="rId23"/>
    <p:sldId id="399" r:id="rId24"/>
    <p:sldId id="401" r:id="rId25"/>
    <p:sldId id="405" r:id="rId26"/>
    <p:sldId id="441" r:id="rId27"/>
    <p:sldId id="427" r:id="rId28"/>
    <p:sldId id="428" r:id="rId29"/>
    <p:sldId id="426" r:id="rId30"/>
    <p:sldId id="406" r:id="rId31"/>
    <p:sldId id="403" r:id="rId32"/>
    <p:sldId id="404" r:id="rId33"/>
    <p:sldId id="407" r:id="rId34"/>
    <p:sldId id="408" r:id="rId35"/>
    <p:sldId id="409" r:id="rId36"/>
    <p:sldId id="410" r:id="rId37"/>
    <p:sldId id="429" r:id="rId38"/>
    <p:sldId id="416" r:id="rId39"/>
    <p:sldId id="430" r:id="rId40"/>
    <p:sldId id="431" r:id="rId41"/>
    <p:sldId id="501" r:id="rId42"/>
    <p:sldId id="508" r:id="rId43"/>
    <p:sldId id="504" r:id="rId44"/>
    <p:sldId id="505" r:id="rId45"/>
    <p:sldId id="509" r:id="rId46"/>
    <p:sldId id="506" r:id="rId47"/>
    <p:sldId id="507" r:id="rId48"/>
    <p:sldId id="502" r:id="rId49"/>
    <p:sldId id="438" r:id="rId50"/>
    <p:sldId id="439" r:id="rId51"/>
    <p:sldId id="510" r:id="rId52"/>
    <p:sldId id="436" r:id="rId53"/>
    <p:sldId id="440" r:id="rId54"/>
    <p:sldId id="437" r:id="rId55"/>
    <p:sldId id="432" r:id="rId56"/>
    <p:sldId id="435" r:id="rId57"/>
    <p:sldId id="464" r:id="rId58"/>
    <p:sldId id="418" r:id="rId59"/>
    <p:sldId id="442" r:id="rId60"/>
    <p:sldId id="443" r:id="rId61"/>
    <p:sldId id="444" r:id="rId62"/>
    <p:sldId id="446" r:id="rId63"/>
    <p:sldId id="445" r:id="rId64"/>
    <p:sldId id="447" r:id="rId65"/>
    <p:sldId id="448" r:id="rId66"/>
    <p:sldId id="449" r:id="rId67"/>
    <p:sldId id="511" r:id="rId68"/>
    <p:sldId id="419" r:id="rId69"/>
    <p:sldId id="450" r:id="rId70"/>
    <p:sldId id="451" r:id="rId71"/>
    <p:sldId id="452" r:id="rId72"/>
    <p:sldId id="513" r:id="rId73"/>
    <p:sldId id="499" r:id="rId74"/>
    <p:sldId id="512"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wnUW+JddNUzH+WT8OYODEQ==" hashData="5CXLarUtr6I44rfF6QPIOPgNSTnjjMCctm2/1xgJKW+MIJwHXU1VA5L/kxWpqsY9bPVgaOHt1tsmthuQtzxYZ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3BBA"/>
    <a:srgbClr val="5430AA"/>
    <a:srgbClr val="9900CC"/>
    <a:srgbClr val="CC99FF"/>
    <a:srgbClr val="D1C7E8"/>
    <a:srgbClr val="660066"/>
    <a:srgbClr val="301B92"/>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85278" autoAdjust="0"/>
  </p:normalViewPr>
  <p:slideViewPr>
    <p:cSldViewPr snapToGrid="0">
      <p:cViewPr varScale="1">
        <p:scale>
          <a:sx n="60" d="100"/>
          <a:sy n="60" d="100"/>
        </p:scale>
        <p:origin x="8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7-26T03:56:01.959"/>
    </inkml:context>
    <inkml:brush xml:id="br0">
      <inkml:brushProperty name="width" value="0.05292" units="cm"/>
      <inkml:brushProperty name="height" value="0.05292" units="cm"/>
      <inkml:brushProperty name="color" value="#FF0000"/>
    </inkml:brush>
  </inkml:definitions>
  <inkml:trace contextRef="#ctx0" brushRef="#br0">8806 4192,'24'-25,"51"0,-26 25,1 0,25 0,49 0,-25 0,50 0,-25 0,49 25,-24 0,25 25,-50-26,25 26,-75-50,-24 25,-26 0,1-25,0 0</inkml:trace>
  <inkml:trace contextRef="#ctx0" brushRef="#br0" timeOffset="9791.1997">20861 8706,'49'0,"-24"0,50 0,24 0,50 0,-25 25,24 0,-24-25,25 0,-49 0,-26 0,-49 0,0 0,24 0,-24-25,0 25,-25-25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5ED5C-BBB7-442B-9FE3-67975314FB4E}" type="datetimeFigureOut">
              <a:rPr lang="en-IN" smtClean="0"/>
              <a:t>12-08-2021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B2C50-E38C-4E3C-99D8-386543A5BAC4}" type="slidenum">
              <a:rPr lang="en-IN" smtClean="0"/>
              <a:t>‹#›</a:t>
            </a:fld>
            <a:endParaRPr lang="en-IN"/>
          </a:p>
        </p:txBody>
      </p:sp>
    </p:spTree>
    <p:extLst>
      <p:ext uri="{BB962C8B-B14F-4D97-AF65-F5344CB8AC3E}">
        <p14:creationId xmlns:p14="http://schemas.microsoft.com/office/powerpoint/2010/main" val="3651682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GLONASS: </a:t>
            </a:r>
            <a:r>
              <a:rPr lang="en-US" dirty="0" err="1" smtClean="0"/>
              <a:t>GLObal</a:t>
            </a:r>
            <a:r>
              <a:rPr lang="en-US" baseline="0" dirty="0" smtClean="0"/>
              <a:t> </a:t>
            </a:r>
            <a:r>
              <a:rPr lang="en-US" baseline="0" dirty="0" err="1" smtClean="0"/>
              <a:t>NAvigation</a:t>
            </a:r>
            <a:r>
              <a:rPr lang="en-US" baseline="0" dirty="0" smtClean="0"/>
              <a:t> Satellite System</a:t>
            </a:r>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7</a:t>
            </a:fld>
            <a:endParaRPr lang="en-IN"/>
          </a:p>
        </p:txBody>
      </p:sp>
    </p:spTree>
    <p:extLst>
      <p:ext uri="{BB962C8B-B14F-4D97-AF65-F5344CB8AC3E}">
        <p14:creationId xmlns:p14="http://schemas.microsoft.com/office/powerpoint/2010/main" val="832157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53</a:t>
            </a:fld>
            <a:endParaRPr lang="en-IN"/>
          </a:p>
        </p:txBody>
      </p:sp>
    </p:spTree>
    <p:extLst>
      <p:ext uri="{BB962C8B-B14F-4D97-AF65-F5344CB8AC3E}">
        <p14:creationId xmlns:p14="http://schemas.microsoft.com/office/powerpoint/2010/main" val="3030676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64</a:t>
            </a:fld>
            <a:endParaRPr lang="en-IN"/>
          </a:p>
        </p:txBody>
      </p:sp>
    </p:spTree>
    <p:extLst>
      <p:ext uri="{BB962C8B-B14F-4D97-AF65-F5344CB8AC3E}">
        <p14:creationId xmlns:p14="http://schemas.microsoft.com/office/powerpoint/2010/main" val="6966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65</a:t>
            </a:fld>
            <a:endParaRPr lang="en-IN"/>
          </a:p>
        </p:txBody>
      </p:sp>
    </p:spTree>
    <p:extLst>
      <p:ext uri="{BB962C8B-B14F-4D97-AF65-F5344CB8AC3E}">
        <p14:creationId xmlns:p14="http://schemas.microsoft.com/office/powerpoint/2010/main" val="2023051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25000000/125=200000=200KHz</a:t>
            </a:r>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68</a:t>
            </a:fld>
            <a:endParaRPr lang="en-IN"/>
          </a:p>
        </p:txBody>
      </p:sp>
    </p:spTree>
    <p:extLst>
      <p:ext uri="{BB962C8B-B14F-4D97-AF65-F5344CB8AC3E}">
        <p14:creationId xmlns:p14="http://schemas.microsoft.com/office/powerpoint/2010/main" val="1565805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25000000/125=200000=200KHz</a:t>
            </a:r>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69</a:t>
            </a:fld>
            <a:endParaRPr lang="en-IN"/>
          </a:p>
        </p:txBody>
      </p:sp>
    </p:spTree>
    <p:extLst>
      <p:ext uri="{BB962C8B-B14F-4D97-AF65-F5344CB8AC3E}">
        <p14:creationId xmlns:p14="http://schemas.microsoft.com/office/powerpoint/2010/main" val="149341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ETSI:</a:t>
            </a:r>
            <a:r>
              <a:rPr lang="en-IN" sz="1200" b="1" i="0" kern="1200" dirty="0" smtClean="0">
                <a:solidFill>
                  <a:schemeClr val="tx1"/>
                </a:solidFill>
                <a:effectLst/>
                <a:latin typeface="+mn-lt"/>
                <a:ea typeface="+mn-ea"/>
                <a:cs typeface="+mn-cs"/>
              </a:rPr>
              <a:t>European Telecommunications Standards Institute</a:t>
            </a:r>
            <a:r>
              <a:rPr lang="en-IN" sz="1200" b="0" i="0" kern="1200" dirty="0" smtClean="0">
                <a:solidFill>
                  <a:schemeClr val="tx1"/>
                </a:solidFill>
                <a:effectLst/>
                <a:latin typeface="+mn-lt"/>
                <a:ea typeface="+mn-ea"/>
                <a:cs typeface="+mn-cs"/>
              </a:rPr>
              <a:t> </a:t>
            </a:r>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11</a:t>
            </a:fld>
            <a:endParaRPr lang="en-IN"/>
          </a:p>
        </p:txBody>
      </p:sp>
    </p:spTree>
    <p:extLst>
      <p:ext uri="{BB962C8B-B14F-4D97-AF65-F5344CB8AC3E}">
        <p14:creationId xmlns:p14="http://schemas.microsoft.com/office/powerpoint/2010/main" val="2326666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13</a:t>
            </a:fld>
            <a:endParaRPr lang="en-IN"/>
          </a:p>
        </p:txBody>
      </p:sp>
    </p:spTree>
    <p:extLst>
      <p:ext uri="{BB962C8B-B14F-4D97-AF65-F5344CB8AC3E}">
        <p14:creationId xmlns:p14="http://schemas.microsoft.com/office/powerpoint/2010/main" val="3282924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24</a:t>
            </a:fld>
            <a:endParaRPr lang="en-IN"/>
          </a:p>
        </p:txBody>
      </p:sp>
    </p:spTree>
    <p:extLst>
      <p:ext uri="{BB962C8B-B14F-4D97-AF65-F5344CB8AC3E}">
        <p14:creationId xmlns:p14="http://schemas.microsoft.com/office/powerpoint/2010/main" val="51557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TMSI-</a:t>
            </a:r>
            <a:r>
              <a:rPr lang="en-IN" sz="1200" b="0" i="0" kern="1200" dirty="0" smtClean="0">
                <a:solidFill>
                  <a:schemeClr val="tx1"/>
                </a:solidFill>
                <a:effectLst/>
                <a:latin typeface="+mn-lt"/>
                <a:ea typeface="+mn-ea"/>
                <a:cs typeface="+mn-cs"/>
              </a:rPr>
              <a:t>Temporary Mobile Subscriber Identity </a:t>
            </a:r>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29</a:t>
            </a:fld>
            <a:endParaRPr lang="en-IN"/>
          </a:p>
        </p:txBody>
      </p:sp>
    </p:spTree>
    <p:extLst>
      <p:ext uri="{BB962C8B-B14F-4D97-AF65-F5344CB8AC3E}">
        <p14:creationId xmlns:p14="http://schemas.microsoft.com/office/powerpoint/2010/main" val="3651389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37</a:t>
            </a:fld>
            <a:endParaRPr lang="en-IN"/>
          </a:p>
        </p:txBody>
      </p:sp>
    </p:spTree>
    <p:extLst>
      <p:ext uri="{BB962C8B-B14F-4D97-AF65-F5344CB8AC3E}">
        <p14:creationId xmlns:p14="http://schemas.microsoft.com/office/powerpoint/2010/main" val="296603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40</a:t>
            </a:fld>
            <a:endParaRPr lang="en-IN"/>
          </a:p>
        </p:txBody>
      </p:sp>
    </p:spTree>
    <p:extLst>
      <p:ext uri="{BB962C8B-B14F-4D97-AF65-F5344CB8AC3E}">
        <p14:creationId xmlns:p14="http://schemas.microsoft.com/office/powerpoint/2010/main" val="3861321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Reference:https</a:t>
            </a:r>
            <a:r>
              <a:rPr lang="en-US" dirty="0" smtClean="0"/>
              <a:t>://yatebts.com/documentation/concepts</a:t>
            </a:r>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45</a:t>
            </a:fld>
            <a:endParaRPr lang="en-IN"/>
          </a:p>
        </p:txBody>
      </p:sp>
    </p:spTree>
    <p:extLst>
      <p:ext uri="{BB962C8B-B14F-4D97-AF65-F5344CB8AC3E}">
        <p14:creationId xmlns:p14="http://schemas.microsoft.com/office/powerpoint/2010/main" val="2423968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Reference:https</a:t>
            </a:r>
            <a:r>
              <a:rPr lang="en-US" dirty="0" smtClean="0"/>
              <a:t>://yatebts.com/documentation/concepts</a:t>
            </a:r>
            <a:endParaRPr lang="en-IN" dirty="0"/>
          </a:p>
        </p:txBody>
      </p:sp>
      <p:sp>
        <p:nvSpPr>
          <p:cNvPr id="4" name="Slide Number Placeholder 3"/>
          <p:cNvSpPr>
            <a:spLocks noGrp="1"/>
          </p:cNvSpPr>
          <p:nvPr>
            <p:ph type="sldNum" sz="quarter" idx="10"/>
          </p:nvPr>
        </p:nvSpPr>
        <p:spPr/>
        <p:txBody>
          <a:bodyPr/>
          <a:lstStyle/>
          <a:p>
            <a:fld id="{D24B2C50-E38C-4E3C-99D8-386543A5BAC4}" type="slidenum">
              <a:rPr lang="en-IN" smtClean="0"/>
              <a:t>46</a:t>
            </a:fld>
            <a:endParaRPr lang="en-IN"/>
          </a:p>
        </p:txBody>
      </p:sp>
    </p:spTree>
    <p:extLst>
      <p:ext uri="{BB962C8B-B14F-4D97-AF65-F5344CB8AC3E}">
        <p14:creationId xmlns:p14="http://schemas.microsoft.com/office/powerpoint/2010/main" val="3238785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microsoft.com/office/2007/relationships/hdphoto" Target="../media/hdphoto2.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9576895" y="8611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477621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lnSpc>
                <a:spcPct val="119000"/>
              </a:lnSpc>
              <a:buClr>
                <a:srgbClr val="5430AA"/>
              </a:buClr>
              <a:buFont typeface="Wingdings 3" panose="05040102010807070707" pitchFamily="18" charset="2"/>
              <a:buChar char=""/>
              <a:defRPr sz="2000">
                <a:solidFill>
                  <a:schemeClr val="tx1"/>
                </a:solidFill>
              </a:defRPr>
            </a:lvl2pPr>
            <a:lvl3pPr marL="1143000" indent="-228600" algn="just">
              <a:lnSpc>
                <a:spcPct val="119000"/>
              </a:lnSpc>
              <a:buClr>
                <a:srgbClr val="5430AA"/>
              </a:buClr>
              <a:buFont typeface="Wingdings" panose="05000000000000000000" pitchFamily="2" charset="2"/>
              <a:buChar char="§"/>
              <a:defRPr sz="1800">
                <a:solidFill>
                  <a:schemeClr val="tx1"/>
                </a:solidFill>
              </a:defRPr>
            </a:lvl3pPr>
            <a:lvl4pPr algn="just">
              <a:lnSpc>
                <a:spcPct val="119000"/>
              </a:lnSpc>
              <a:buClr>
                <a:srgbClr val="5430AA"/>
              </a:buClr>
              <a:defRPr sz="1600">
                <a:solidFill>
                  <a:schemeClr val="tx1"/>
                </a:solidFill>
              </a:defRPr>
            </a:lvl4pPr>
            <a:lvl5pPr algn="just">
              <a:lnSpc>
                <a:spcPct val="119000"/>
              </a:lnSpc>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37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5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Swati.sharma@darshan.ac.in</a:t>
            </a:r>
            <a:endParaRPr lang="en-US" dirty="0"/>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(O) 9727747317</a:t>
            </a:r>
            <a:endParaRPr lang="en-US" dirty="0"/>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smtClean="0"/>
              <a:t>Computer Engineering Department</a:t>
            </a:r>
            <a:endParaRPr lang="en-US" dirty="0"/>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baseline="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smtClean="0"/>
              <a:t>Prof. Swati R Sharma</a:t>
            </a:r>
            <a:endParaRPr lang="en-US" dirty="0"/>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705581" y="37795"/>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IN" b="1" dirty="0" smtClean="0"/>
              <a:t>Mobile Computing and Wireless Communication </a:t>
            </a:r>
            <a:r>
              <a:rPr lang="en-IN" b="1" dirty="0" smtClean="0">
                <a:ea typeface="Roboto Mono Thin" pitchFamily="2" charset="0"/>
              </a:rPr>
              <a:t>(MCWC)</a:t>
            </a:r>
          </a:p>
          <a:p>
            <a:r>
              <a:rPr lang="en-IN" b="1" dirty="0" smtClean="0">
                <a:ea typeface="Roboto Mono Thin" pitchFamily="2" charset="0"/>
              </a:rPr>
              <a:t>GTU #</a:t>
            </a:r>
            <a:r>
              <a:rPr lang="en-IN" dirty="0" smtClean="0">
                <a:ea typeface="Roboto Mono Thin" pitchFamily="2" charset="0"/>
              </a:rPr>
              <a:t> </a:t>
            </a:r>
            <a:r>
              <a:rPr lang="en-IN" b="1" dirty="0" smtClean="0">
                <a:ea typeface="Roboto Mono Thin" pitchFamily="2" charset="0"/>
              </a:rPr>
              <a:t>2170710</a:t>
            </a:r>
            <a:r>
              <a:rPr lang="en-IN" b="1" dirty="0" smtClean="0"/>
              <a:t> </a:t>
            </a:r>
            <a:endParaRPr lang="en-US" dirty="0"/>
          </a:p>
        </p:txBody>
      </p:sp>
      <p:pic>
        <p:nvPicPr>
          <p:cNvPr id="21" name="Picture 20" descr="User icon Royalty Free Vector Image - VectorStock">
            <a:extLst>
              <a:ext uri="{FF2B5EF4-FFF2-40B4-BE49-F238E27FC236}">
                <a16:creationId xmlns="" xmlns:a16="http://schemas.microsoft.com/office/drawing/2014/main" id="{BE300026-40E8-4FB1-998A-9CEB5F7A1B84}"/>
              </a:ext>
            </a:extLst>
          </p:cNvPr>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dirty="0" smtClean="0"/>
              <a:t>Click icon to add picture</a:t>
            </a:r>
            <a:endParaRPr lang="en-US" dirty="0"/>
          </a:p>
        </p:txBody>
      </p:sp>
    </p:spTree>
    <p:extLst>
      <p:ext uri="{BB962C8B-B14F-4D97-AF65-F5344CB8AC3E}">
        <p14:creationId xmlns:p14="http://schemas.microsoft.com/office/powerpoint/2010/main" val="25617773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nSpc>
                <a:spcPct val="114000"/>
              </a:lnSpc>
              <a:buClr>
                <a:schemeClr val="tx1"/>
              </a:buClr>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6299200" y="6513612"/>
            <a:ext cx="711200" cy="307777"/>
          </a:xfrm>
          <a:prstGeom prst="rect">
            <a:avLst/>
          </a:prstGeom>
          <a:noFill/>
        </p:spPr>
        <p:txBody>
          <a:bodyPr wrap="square" rtlCol="0">
            <a:spAutoFit/>
          </a:bodyPr>
          <a:lstStyle/>
          <a:p>
            <a:fld id="{8879C56B-9442-4A46-A8E3-D0BE8591F40A}" type="slidenum">
              <a:rPr lang="en-US" sz="1400" b="1" smtClean="0">
                <a:solidFill>
                  <a:schemeClr val="bg1"/>
                </a:solidFill>
              </a:rPr>
              <a:t>‹#›</a:t>
            </a:fld>
            <a:endParaRPr lang="en-US" sz="1800" b="1" dirty="0">
              <a:solidFill>
                <a:schemeClr val="bg1"/>
              </a:solidFill>
            </a:endParaRPr>
          </a:p>
        </p:txBody>
      </p:sp>
    </p:spTree>
    <p:extLst>
      <p:ext uri="{BB962C8B-B14F-4D97-AF65-F5344CB8AC3E}">
        <p14:creationId xmlns:p14="http://schemas.microsoft.com/office/powerpoint/2010/main" val="340641811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9576895" y="8611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477621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lnSpc>
                <a:spcPct val="119000"/>
              </a:lnSpc>
              <a:buClr>
                <a:srgbClr val="5430AA"/>
              </a:buClr>
              <a:buFont typeface="Wingdings 3" panose="05040102010807070707" pitchFamily="18" charset="2"/>
              <a:buChar char=""/>
              <a:defRPr sz="2000">
                <a:solidFill>
                  <a:schemeClr val="tx1"/>
                </a:solidFill>
              </a:defRPr>
            </a:lvl2pPr>
            <a:lvl3pPr marL="1143000" indent="-228600" algn="just">
              <a:lnSpc>
                <a:spcPct val="119000"/>
              </a:lnSpc>
              <a:buClr>
                <a:srgbClr val="5430AA"/>
              </a:buClr>
              <a:buFont typeface="Wingdings" panose="05000000000000000000" pitchFamily="2" charset="2"/>
              <a:buChar char="§"/>
              <a:defRPr sz="1800">
                <a:solidFill>
                  <a:schemeClr val="tx1"/>
                </a:solidFill>
              </a:defRPr>
            </a:lvl3pPr>
            <a:lvl4pPr algn="just">
              <a:lnSpc>
                <a:spcPct val="119000"/>
              </a:lnSpc>
              <a:buClr>
                <a:srgbClr val="5430AA"/>
              </a:buClr>
              <a:defRPr sz="1600">
                <a:solidFill>
                  <a:schemeClr val="tx1"/>
                </a:solidFill>
              </a:defRPr>
            </a:lvl4pPr>
            <a:lvl5pPr algn="just">
              <a:lnSpc>
                <a:spcPct val="119000"/>
              </a:lnSpc>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30023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95768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498652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buClr>
                <a:srgbClr val="5430AA"/>
              </a:buClr>
              <a:buFont typeface="Wingdings 3" panose="05040102010807070707" pitchFamily="18" charset="2"/>
              <a:buChar char=""/>
              <a:defRPr sz="2000">
                <a:solidFill>
                  <a:schemeClr val="tx1"/>
                </a:solidFill>
              </a:defRPr>
            </a:lvl2pPr>
            <a:lvl3pPr marL="1143000" indent="-228600" algn="just">
              <a:buClr>
                <a:srgbClr val="5430AA"/>
              </a:buClr>
              <a:buFont typeface="Wingdings" panose="05000000000000000000" pitchFamily="2" charset="2"/>
              <a:buChar char="§"/>
              <a:defRPr sz="1800">
                <a:solidFill>
                  <a:schemeClr val="tx1"/>
                </a:solidFill>
              </a:defRPr>
            </a:lvl3pPr>
            <a:lvl4pPr algn="just">
              <a:buClr>
                <a:srgbClr val="5430AA"/>
              </a:buClr>
              <a:defRPr sz="1600">
                <a:solidFill>
                  <a:schemeClr val="tx1"/>
                </a:solidFill>
              </a:defRPr>
            </a:lvl4pPr>
            <a:lvl5pPr algn="just">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455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1280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500481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buClr>
                <a:srgbClr val="5430AA"/>
              </a:buClr>
              <a:buFont typeface="Wingdings 3" panose="05040102010807070707" pitchFamily="18" charset="2"/>
              <a:buChar char=""/>
              <a:defRPr sz="2000">
                <a:solidFill>
                  <a:schemeClr val="tx1"/>
                </a:solidFill>
              </a:defRPr>
            </a:lvl2pPr>
            <a:lvl3pPr marL="1143000" indent="-228600" algn="just">
              <a:buClr>
                <a:srgbClr val="5430AA"/>
              </a:buClr>
              <a:buFont typeface="Wingdings" panose="05000000000000000000" pitchFamily="2" charset="2"/>
              <a:buChar char="§"/>
              <a:defRPr sz="1800">
                <a:solidFill>
                  <a:schemeClr val="tx1"/>
                </a:solidFill>
              </a:defRPr>
            </a:lvl3pPr>
            <a:lvl4pPr algn="just">
              <a:buClr>
                <a:srgbClr val="5430AA"/>
              </a:buClr>
              <a:defRPr sz="1600">
                <a:solidFill>
                  <a:schemeClr val="tx1"/>
                </a:solidFill>
              </a:defRPr>
            </a:lvl4pPr>
            <a:lvl5pPr algn="just">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95634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07171932-FFF4-4D27-9425-8CB5D27A92F2}"/>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 xmlns:a16="http://schemas.microsoft.com/office/drawing/2014/main" id="{1639DF2A-5426-428D-B32D-78E9191D8A0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301B92"/>
                    </a:gs>
                    <a:gs pos="100000">
                      <a:srgbClr val="673BBA"/>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 xmlns:a16="http://schemas.microsoft.com/office/drawing/2014/main" id="{910DC0DC-3FC7-402D-8C9F-62D3ACC8DC86}"/>
              </a:ext>
            </a:extLst>
          </p:cNvPr>
          <p:cNvSpPr>
            <a:spLocks/>
          </p:cNvSpPr>
          <p:nvPr/>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660066"/>
              </a:gs>
              <a:gs pos="50000">
                <a:srgbClr val="9900CC"/>
              </a:gs>
              <a:gs pos="100000">
                <a:srgbClr val="CC66FF"/>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 xmlns:a16="http://schemas.microsoft.com/office/drawing/2014/main" id="{2802A992-B18A-47D4-8497-02E7586DF58D}"/>
              </a:ext>
            </a:extLst>
          </p:cNvPr>
          <p:cNvGrpSpPr/>
          <p:nvPr/>
        </p:nvGrpSpPr>
        <p:grpSpPr>
          <a:xfrm>
            <a:off x="9437223" y="6087939"/>
            <a:ext cx="2554143" cy="587454"/>
            <a:chOff x="131177" y="5775962"/>
            <a:chExt cx="2530239" cy="581956"/>
          </a:xfrm>
        </p:grpSpPr>
        <p:pic>
          <p:nvPicPr>
            <p:cNvPr id="13" name="Picture 12">
              <a:extLst>
                <a:ext uri="{FF2B5EF4-FFF2-40B4-BE49-F238E27FC236}">
                  <a16:creationId xmlns=""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68860">
                <a:srgbClr val="5430AA"/>
              </a:gs>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79356611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4858512"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FE191CF5-3D57-422B-B2EB-FF235E30DB22}"/>
              </a:ext>
            </a:extLst>
          </p:cNvPr>
          <p:cNvGrpSpPr/>
          <p:nvPr/>
        </p:nvGrpSpPr>
        <p:grpSpPr>
          <a:xfrm>
            <a:off x="9576895" y="99192"/>
            <a:ext cx="2554143" cy="587454"/>
            <a:chOff x="131177" y="5775962"/>
            <a:chExt cx="2530239" cy="581956"/>
          </a:xfrm>
        </p:grpSpPr>
        <p:pic>
          <p:nvPicPr>
            <p:cNvPr id="12" name="Picture 11">
              <a:extLst>
                <a:ext uri="{FF2B5EF4-FFF2-40B4-BE49-F238E27FC236}">
                  <a16:creationId xmlns=""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67018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51054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913602D2-CAF0-4790-95E8-87990761ED0C}"/>
              </a:ext>
            </a:extLst>
          </p:cNvPr>
          <p:cNvGrpSpPr/>
          <p:nvPr/>
        </p:nvGrpSpPr>
        <p:grpSpPr>
          <a:xfrm>
            <a:off x="9576895" y="5890392"/>
            <a:ext cx="2554143" cy="587454"/>
            <a:chOff x="131177" y="5775962"/>
            <a:chExt cx="2530239" cy="581956"/>
          </a:xfrm>
        </p:grpSpPr>
        <p:pic>
          <p:nvPicPr>
            <p:cNvPr id="12" name="Picture 11">
              <a:extLst>
                <a:ext uri="{FF2B5EF4-FFF2-40B4-BE49-F238E27FC236}">
                  <a16:creationId xmlns=""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658006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516255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15C60ED7-12D4-496E-AF73-0995BE8C12FD}"/>
              </a:ext>
            </a:extLst>
          </p:cNvPr>
          <p:cNvGrpSpPr/>
          <p:nvPr/>
        </p:nvGrpSpPr>
        <p:grpSpPr>
          <a:xfrm>
            <a:off x="128095" y="5890392"/>
            <a:ext cx="2554143" cy="587454"/>
            <a:chOff x="131177" y="5775962"/>
            <a:chExt cx="2530239" cy="581956"/>
          </a:xfrm>
        </p:grpSpPr>
        <p:pic>
          <p:nvPicPr>
            <p:cNvPr id="12" name="Picture 11">
              <a:extLst>
                <a:ext uri="{FF2B5EF4-FFF2-40B4-BE49-F238E27FC236}">
                  <a16:creationId xmlns=""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12965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4020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95768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498652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buClr>
                <a:srgbClr val="5430AA"/>
              </a:buClr>
              <a:buFont typeface="Wingdings 3" panose="05040102010807070707" pitchFamily="18" charset="2"/>
              <a:buChar char=""/>
              <a:defRPr sz="2000">
                <a:solidFill>
                  <a:schemeClr val="tx1"/>
                </a:solidFill>
              </a:defRPr>
            </a:lvl2pPr>
            <a:lvl3pPr marL="1143000" indent="-228600" algn="just">
              <a:buClr>
                <a:srgbClr val="5430AA"/>
              </a:buClr>
              <a:buFont typeface="Wingdings" panose="05000000000000000000" pitchFamily="2" charset="2"/>
              <a:buChar char="§"/>
              <a:defRPr sz="1800">
                <a:solidFill>
                  <a:schemeClr val="tx1"/>
                </a:solidFill>
              </a:defRPr>
            </a:lvl3pPr>
            <a:lvl4pPr algn="just">
              <a:buClr>
                <a:srgbClr val="5430AA"/>
              </a:buClr>
              <a:defRPr sz="1600">
                <a:solidFill>
                  <a:schemeClr val="tx1"/>
                </a:solidFill>
              </a:defRPr>
            </a:lvl4pPr>
            <a:lvl5pPr algn="just">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40661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9D71C1D1-D056-4C60-9F03-E6291617B71F}"/>
              </a:ext>
            </a:extLst>
          </p:cNvPr>
          <p:cNvSpPr txBox="1"/>
          <p:nvPr/>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r>
              <a:rPr lang="en-US" smtClean="0"/>
              <a:t>Click icon to add picture</a:t>
            </a:r>
            <a:endParaRPr lang="en-US"/>
          </a:p>
        </p:txBody>
      </p:sp>
    </p:spTree>
    <p:extLst>
      <p:ext uri="{BB962C8B-B14F-4D97-AF65-F5344CB8AC3E}">
        <p14:creationId xmlns:p14="http://schemas.microsoft.com/office/powerpoint/2010/main" val="140917733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5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Swati.sharma@darshan.ac.in</a:t>
            </a:r>
            <a:endParaRPr lang="en-US" dirty="0"/>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(O) 9727747317</a:t>
            </a:r>
            <a:endParaRPr lang="en-US" dirty="0"/>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smtClean="0"/>
              <a:t>Computer Engineering Department</a:t>
            </a:r>
            <a:endParaRPr lang="en-US" dirty="0"/>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baseline="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smtClean="0"/>
              <a:t>Prof. Swati R Sharma</a:t>
            </a:r>
            <a:endParaRPr lang="en-US" dirty="0"/>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705581" y="37795"/>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IN" b="1" dirty="0" smtClean="0"/>
              <a:t>Mobile Computing and Wireless Communication </a:t>
            </a:r>
            <a:r>
              <a:rPr lang="en-IN" b="1" dirty="0" smtClean="0">
                <a:ea typeface="Roboto Mono Thin" pitchFamily="2" charset="0"/>
              </a:rPr>
              <a:t>(MCWC)</a:t>
            </a:r>
            <a:endParaRPr lang="en-US" dirty="0"/>
          </a:p>
        </p:txBody>
      </p:sp>
      <p:pic>
        <p:nvPicPr>
          <p:cNvPr id="21" name="Picture 20" descr="User icon Royalty Free Vector Image - VectorStock">
            <a:extLst>
              <a:ext uri="{FF2B5EF4-FFF2-40B4-BE49-F238E27FC236}">
                <a16:creationId xmlns="" xmlns:a16="http://schemas.microsoft.com/office/drawing/2014/main" id="{BE300026-40E8-4FB1-998A-9CEB5F7A1B84}"/>
              </a:ext>
            </a:extLst>
          </p:cNvPr>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dirty="0" smtClean="0"/>
              <a:t>Click icon to add picture</a:t>
            </a:r>
            <a:endParaRPr lang="en-US" dirty="0"/>
          </a:p>
        </p:txBody>
      </p:sp>
    </p:spTree>
    <p:extLst>
      <p:ext uri="{BB962C8B-B14F-4D97-AF65-F5344CB8AC3E}">
        <p14:creationId xmlns:p14="http://schemas.microsoft.com/office/powerpoint/2010/main" val="34119476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p:nvGrpSpPr>
        <p:grpSpPr>
          <a:xfrm>
            <a:off x="1280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p:nvSpPr>
        <p:spPr>
          <a:xfrm>
            <a:off x="4038600" y="6604000"/>
            <a:ext cx="500481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5430AA"/>
              </a:buClr>
              <a:buFont typeface="Wingdings 3" panose="05040102010807070707" pitchFamily="18" charset="2"/>
              <a:buChar char=""/>
              <a:defRPr sz="2400">
                <a:solidFill>
                  <a:schemeClr val="tx1"/>
                </a:solidFill>
              </a:defRPr>
            </a:lvl1pPr>
            <a:lvl2pPr marL="809625" indent="-352425" algn="just">
              <a:buClr>
                <a:srgbClr val="5430AA"/>
              </a:buClr>
              <a:buFont typeface="Wingdings 3" panose="05040102010807070707" pitchFamily="18" charset="2"/>
              <a:buChar char=""/>
              <a:defRPr sz="2000">
                <a:solidFill>
                  <a:schemeClr val="tx1"/>
                </a:solidFill>
              </a:defRPr>
            </a:lvl2pPr>
            <a:lvl3pPr marL="1143000" indent="-228600" algn="just">
              <a:buClr>
                <a:srgbClr val="5430AA"/>
              </a:buClr>
              <a:buFont typeface="Wingdings" panose="05000000000000000000" pitchFamily="2" charset="2"/>
              <a:buChar char="§"/>
              <a:defRPr sz="1800">
                <a:solidFill>
                  <a:schemeClr val="tx1"/>
                </a:solidFill>
              </a:defRPr>
            </a:lvl3pPr>
            <a:lvl4pPr algn="just">
              <a:buClr>
                <a:srgbClr val="5430AA"/>
              </a:buClr>
              <a:defRPr sz="1600">
                <a:solidFill>
                  <a:schemeClr val="tx1"/>
                </a:solidFill>
              </a:defRPr>
            </a:lvl4pPr>
            <a:lvl5pPr algn="just">
              <a:buClr>
                <a:srgbClr val="5430AA"/>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036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07171932-FFF4-4D27-9425-8CB5D27A92F2}"/>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 xmlns:a16="http://schemas.microsoft.com/office/drawing/2014/main" id="{1639DF2A-5426-428D-B32D-78E9191D8A0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301B92"/>
                    </a:gs>
                    <a:gs pos="100000">
                      <a:srgbClr val="673BBA"/>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 xmlns:a16="http://schemas.microsoft.com/office/drawing/2014/main" id="{910DC0DC-3FC7-402D-8C9F-62D3ACC8DC86}"/>
              </a:ext>
            </a:extLst>
          </p:cNvPr>
          <p:cNvSpPr>
            <a:spLocks/>
          </p:cNvSpPr>
          <p:nvPr/>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660066"/>
              </a:gs>
              <a:gs pos="50000">
                <a:srgbClr val="9900CC"/>
              </a:gs>
              <a:gs pos="100000">
                <a:srgbClr val="CC66FF"/>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 xmlns:a16="http://schemas.microsoft.com/office/drawing/2014/main" id="{2802A992-B18A-47D4-8497-02E7586DF58D}"/>
              </a:ext>
            </a:extLst>
          </p:cNvPr>
          <p:cNvGrpSpPr/>
          <p:nvPr/>
        </p:nvGrpSpPr>
        <p:grpSpPr>
          <a:xfrm>
            <a:off x="9437223" y="6087939"/>
            <a:ext cx="2554143" cy="587454"/>
            <a:chOff x="131177" y="5775962"/>
            <a:chExt cx="2530239" cy="581956"/>
          </a:xfrm>
        </p:grpSpPr>
        <p:pic>
          <p:nvPicPr>
            <p:cNvPr id="13" name="Picture 12">
              <a:extLst>
                <a:ext uri="{FF2B5EF4-FFF2-40B4-BE49-F238E27FC236}">
                  <a16:creationId xmlns=""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68860">
                <a:srgbClr val="5430AA"/>
              </a:gs>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7720985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4858512"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FE191CF5-3D57-422B-B2EB-FF235E30DB22}"/>
              </a:ext>
            </a:extLst>
          </p:cNvPr>
          <p:cNvGrpSpPr/>
          <p:nvPr/>
        </p:nvGrpSpPr>
        <p:grpSpPr>
          <a:xfrm>
            <a:off x="9576895" y="99192"/>
            <a:ext cx="2554143" cy="587454"/>
            <a:chOff x="131177" y="5775962"/>
            <a:chExt cx="2530239" cy="581956"/>
          </a:xfrm>
        </p:grpSpPr>
        <p:pic>
          <p:nvPicPr>
            <p:cNvPr id="12" name="Picture 11">
              <a:extLst>
                <a:ext uri="{FF2B5EF4-FFF2-40B4-BE49-F238E27FC236}">
                  <a16:creationId xmlns=""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64204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51054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Multiple access in Wireless System </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913602D2-CAF0-4790-95E8-87990761ED0C}"/>
              </a:ext>
            </a:extLst>
          </p:cNvPr>
          <p:cNvGrpSpPr/>
          <p:nvPr/>
        </p:nvGrpSpPr>
        <p:grpSpPr>
          <a:xfrm>
            <a:off x="9576895" y="5890392"/>
            <a:ext cx="2554143" cy="587454"/>
            <a:chOff x="131177" y="5775962"/>
            <a:chExt cx="2530239" cy="581956"/>
          </a:xfrm>
        </p:grpSpPr>
        <p:pic>
          <p:nvPicPr>
            <p:cNvPr id="12" name="Picture 11">
              <a:extLst>
                <a:ext uri="{FF2B5EF4-FFF2-40B4-BE49-F238E27FC236}">
                  <a16:creationId xmlns=""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97198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p:nvSpPr>
        <p:spPr>
          <a:xfrm>
            <a:off x="4038600" y="6604000"/>
            <a:ext cx="516255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1 – </a:t>
            </a:r>
            <a:r>
              <a:rPr lang="en-IN" sz="1200" kern="1200" dirty="0" smtClean="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Introduction to  Transmission Fundamentals</a:t>
            </a:r>
            <a:endPar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endParaRP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15C60ED7-12D4-496E-AF73-0995BE8C12FD}"/>
              </a:ext>
            </a:extLst>
          </p:cNvPr>
          <p:cNvGrpSpPr/>
          <p:nvPr/>
        </p:nvGrpSpPr>
        <p:grpSpPr>
          <a:xfrm>
            <a:off x="128095" y="5890392"/>
            <a:ext cx="2554143" cy="587454"/>
            <a:chOff x="131177" y="5775962"/>
            <a:chExt cx="2530239" cy="581956"/>
          </a:xfrm>
        </p:grpSpPr>
        <p:pic>
          <p:nvPicPr>
            <p:cNvPr id="12" name="Picture 11">
              <a:extLst>
                <a:ext uri="{FF2B5EF4-FFF2-40B4-BE49-F238E27FC236}">
                  <a16:creationId xmlns=""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41194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5396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9D71C1D1-D056-4C60-9F03-E6291617B71F}"/>
              </a:ext>
            </a:extLst>
          </p:cNvPr>
          <p:cNvSpPr txBox="1"/>
          <p:nvPr/>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r>
              <a:rPr lang="en-US" smtClean="0"/>
              <a:t>Click icon to add picture</a:t>
            </a:r>
            <a:endParaRPr lang="en-US"/>
          </a:p>
        </p:txBody>
      </p:sp>
    </p:spTree>
    <p:extLst>
      <p:ext uri="{BB962C8B-B14F-4D97-AF65-F5344CB8AC3E}">
        <p14:creationId xmlns:p14="http://schemas.microsoft.com/office/powerpoint/2010/main" val="17597409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F53299-B7E8-4546-B0EE-F2789FAB0090}" type="datetimeFigureOut">
              <a:rPr lang="en-IN" smtClean="0"/>
              <a:t>12-08-2021</a:t>
            </a:fld>
            <a:endParaRPr lang="en-IN"/>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D93B2D-A1B2-418D-80F1-2A1E26A7B23D}" type="slidenum">
              <a:rPr lang="en-IN" smtClean="0"/>
              <a:t>‹#›</a:t>
            </a:fld>
            <a:endParaRPr lang="en-IN"/>
          </a:p>
        </p:txBody>
      </p:sp>
    </p:spTree>
    <p:extLst>
      <p:ext uri="{BB962C8B-B14F-4D97-AF65-F5344CB8AC3E}">
        <p14:creationId xmlns:p14="http://schemas.microsoft.com/office/powerpoint/2010/main" val="362932111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8" r:id="rId10"/>
    <p:sldLayoutId id="2147483702"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F53299-B7E8-4546-B0EE-F2789FAB0090}" type="datetimeFigureOut">
              <a:rPr lang="en-IN" smtClean="0"/>
              <a:t>12-08-2021</a:t>
            </a:fld>
            <a:endParaRPr lang="en-IN"/>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D93B2D-A1B2-418D-80F1-2A1E26A7B23D}" type="slidenum">
              <a:rPr lang="en-IN" smtClean="0"/>
              <a:t>‹#›</a:t>
            </a:fld>
            <a:endParaRPr lang="en-IN"/>
          </a:p>
        </p:txBody>
      </p:sp>
    </p:spTree>
    <p:extLst>
      <p:ext uri="{BB962C8B-B14F-4D97-AF65-F5344CB8AC3E}">
        <p14:creationId xmlns:p14="http://schemas.microsoft.com/office/powerpoint/2010/main" val="319115276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fif"/><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sz="5400" dirty="0" smtClean="0"/>
              <a:t>Unit-3:</a:t>
            </a:r>
            <a:r>
              <a:rPr lang="en-IN" dirty="0" smtClean="0"/>
              <a:t/>
            </a:r>
            <a:br>
              <a:rPr lang="en-IN" dirty="0" smtClean="0"/>
            </a:br>
            <a:r>
              <a:rPr lang="en-IN" sz="4400" dirty="0"/>
              <a:t>Multiple access in Wireless System </a:t>
            </a:r>
            <a:r>
              <a:rPr lang="en-IN" sz="4400" dirty="0" smtClean="0"/>
              <a:t/>
            </a:r>
            <a:br>
              <a:rPr lang="en-IN" sz="4400" dirty="0" smtClean="0"/>
            </a:br>
            <a:endParaRPr lang="en-IN" sz="4400" dirty="0"/>
          </a:p>
        </p:txBody>
      </p:sp>
      <p:sp>
        <p:nvSpPr>
          <p:cNvPr id="6" name="Text Placeholder 5"/>
          <p:cNvSpPr>
            <a:spLocks noGrp="1"/>
          </p:cNvSpPr>
          <p:nvPr>
            <p:ph type="body" sz="quarter" idx="11"/>
          </p:nvPr>
        </p:nvSpPr>
        <p:spPr/>
        <p:txBody>
          <a:bodyPr/>
          <a:lstStyle/>
          <a:p>
            <a:r>
              <a:rPr lang="en-IN" dirty="0" smtClean="0"/>
              <a:t>swati.sharma@darshan.ac.in</a:t>
            </a:r>
            <a:endParaRPr lang="en-IN" dirty="0"/>
          </a:p>
        </p:txBody>
      </p:sp>
      <p:sp>
        <p:nvSpPr>
          <p:cNvPr id="7" name="Text Placeholder 6"/>
          <p:cNvSpPr>
            <a:spLocks noGrp="1"/>
          </p:cNvSpPr>
          <p:nvPr>
            <p:ph type="body" sz="quarter" idx="12"/>
          </p:nvPr>
        </p:nvSpPr>
        <p:spPr/>
        <p:txBody>
          <a:bodyPr/>
          <a:lstStyle/>
          <a:p>
            <a:r>
              <a:rPr lang="en-IN" dirty="0" smtClean="0"/>
              <a:t>(O)</a:t>
            </a:r>
            <a:r>
              <a:rPr lang="en-IN" dirty="0"/>
              <a:t> 9727747317</a:t>
            </a:r>
          </a:p>
        </p:txBody>
      </p:sp>
      <p:sp>
        <p:nvSpPr>
          <p:cNvPr id="8" name="Text Placeholder 7"/>
          <p:cNvSpPr>
            <a:spLocks noGrp="1"/>
          </p:cNvSpPr>
          <p:nvPr>
            <p:ph type="body" sz="quarter" idx="13"/>
          </p:nvPr>
        </p:nvSpPr>
        <p:spPr/>
        <p:txBody>
          <a:bodyPr/>
          <a:lstStyle/>
          <a:p>
            <a:r>
              <a:rPr lang="en-IN" dirty="0" smtClean="0"/>
              <a:t>Computer Engineering Department</a:t>
            </a:r>
            <a:endParaRPr lang="en-IN" dirty="0"/>
          </a:p>
        </p:txBody>
      </p:sp>
      <p:sp>
        <p:nvSpPr>
          <p:cNvPr id="9" name="Text Placeholder 8"/>
          <p:cNvSpPr>
            <a:spLocks noGrp="1"/>
          </p:cNvSpPr>
          <p:nvPr>
            <p:ph type="body" sz="quarter" idx="14"/>
          </p:nvPr>
        </p:nvSpPr>
        <p:spPr/>
        <p:txBody>
          <a:bodyPr/>
          <a:lstStyle/>
          <a:p>
            <a:r>
              <a:rPr lang="en-IN" dirty="0" err="1" smtClean="0"/>
              <a:t>Prof.Swati</a:t>
            </a:r>
            <a:r>
              <a:rPr lang="en-IN" dirty="0" smtClean="0"/>
              <a:t> R Sharma</a:t>
            </a:r>
            <a:endParaRPr lang="en-IN" dirty="0"/>
          </a:p>
        </p:txBody>
      </p:sp>
      <p:pic>
        <p:nvPicPr>
          <p:cNvPr id="11"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12" name="Text Placeholder 9"/>
          <p:cNvSpPr>
            <a:spLocks noGrp="1"/>
          </p:cNvSpPr>
          <p:nvPr>
            <p:ph type="body" sz="quarter" idx="16"/>
          </p:nvPr>
        </p:nvSpPr>
        <p:spPr>
          <a:xfrm>
            <a:off x="2705581" y="37795"/>
            <a:ext cx="4646358" cy="734653"/>
          </a:xfrm>
        </p:spPr>
        <p:txBody>
          <a:bodyPr/>
          <a:lstStyle/>
          <a:p>
            <a:r>
              <a:rPr lang="en-US" b="1" dirty="0" smtClean="0">
                <a:latin typeface="+mj-lt"/>
              </a:rPr>
              <a:t>Mobile Computing Wireless Communication</a:t>
            </a:r>
          </a:p>
          <a:p>
            <a:r>
              <a:rPr lang="en-US" b="1" dirty="0" smtClean="0">
                <a:latin typeface="+mj-lt"/>
              </a:rPr>
              <a:t>(MCWC)</a:t>
            </a:r>
          </a:p>
          <a:p>
            <a:r>
              <a:rPr lang="en-US" b="1" dirty="0" smtClean="0">
                <a:latin typeface="+mj-lt"/>
              </a:rPr>
              <a:t>GTU # 3170710</a:t>
            </a:r>
          </a:p>
        </p:txBody>
      </p:sp>
      <p:sp>
        <p:nvSpPr>
          <p:cNvPr id="3" name="Rectangle 2"/>
          <p:cNvSpPr/>
          <p:nvPr/>
        </p:nvSpPr>
        <p:spPr>
          <a:xfrm>
            <a:off x="559490" y="3413522"/>
            <a:ext cx="7010252" cy="461665"/>
          </a:xfrm>
          <a:prstGeom prst="rect">
            <a:avLst/>
          </a:prstGeom>
        </p:spPr>
        <p:txBody>
          <a:bodyPr wrap="none">
            <a:spAutoFit/>
          </a:bodyPr>
          <a:lstStyle/>
          <a:p>
            <a:r>
              <a:rPr lang="en-IN" sz="2400" b="1" dirty="0" smtClean="0">
                <a:solidFill>
                  <a:srgbClr val="212121">
                    <a:lumMod val="90000"/>
                    <a:lumOff val="10000"/>
                  </a:srgbClr>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rPr>
              <a:t>PART-1 : </a:t>
            </a:r>
            <a:r>
              <a:rPr lang="en-US" sz="2400" b="1" dirty="0">
                <a:solidFill>
                  <a:srgbClr val="212121">
                    <a:lumMod val="90000"/>
                    <a:lumOff val="10000"/>
                  </a:srgbClr>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rPr>
              <a:t>Multiple access in </a:t>
            </a:r>
            <a:r>
              <a:rPr lang="en-US" sz="2400" b="1">
                <a:solidFill>
                  <a:srgbClr val="212121">
                    <a:lumMod val="90000"/>
                    <a:lumOff val="10000"/>
                  </a:srgbClr>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rPr>
              <a:t>Wireless </a:t>
            </a:r>
            <a:r>
              <a:rPr lang="en-US" sz="2400" b="1" smtClean="0">
                <a:solidFill>
                  <a:srgbClr val="212121">
                    <a:lumMod val="90000"/>
                    <a:lumOff val="10000"/>
                  </a:srgbClr>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rPr>
              <a:t>System &amp; </a:t>
            </a:r>
            <a:r>
              <a:rPr lang="en-IN" sz="2400" b="1" smtClean="0">
                <a:solidFill>
                  <a:srgbClr val="212121">
                    <a:lumMod val="90000"/>
                    <a:lumOff val="10000"/>
                  </a:srgbClr>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rPr>
              <a:t>GSM</a:t>
            </a:r>
            <a:endParaRPr lang="en-IN" sz="2400" b="1" dirty="0">
              <a:solidFill>
                <a:srgbClr val="212121">
                  <a:lumMod val="90000"/>
                  <a:lumOff val="10000"/>
                </a:srgbClr>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8763411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GSM?</a:t>
            </a:r>
            <a:endParaRPr lang="en-IN" dirty="0"/>
          </a:p>
        </p:txBody>
      </p:sp>
      <p:sp>
        <p:nvSpPr>
          <p:cNvPr id="3" name="Content Placeholder 2"/>
          <p:cNvSpPr>
            <a:spLocks noGrp="1"/>
          </p:cNvSpPr>
          <p:nvPr>
            <p:ph idx="1"/>
          </p:nvPr>
        </p:nvSpPr>
        <p:spPr/>
        <p:txBody>
          <a:bodyPr/>
          <a:lstStyle/>
          <a:p>
            <a:r>
              <a:rPr lang="en-IN" dirty="0" smtClean="0"/>
              <a:t>Improved </a:t>
            </a:r>
            <a:r>
              <a:rPr lang="en-IN" dirty="0"/>
              <a:t>spectrum efficiency</a:t>
            </a:r>
          </a:p>
          <a:p>
            <a:r>
              <a:rPr lang="en-IN" dirty="0"/>
              <a:t>International roaming</a:t>
            </a:r>
          </a:p>
          <a:p>
            <a:r>
              <a:rPr lang="en-IN" dirty="0"/>
              <a:t>Low-cost mobile sets and base stations (BSs)</a:t>
            </a:r>
          </a:p>
          <a:p>
            <a:r>
              <a:rPr lang="en-IN" dirty="0"/>
              <a:t>High-quality speech</a:t>
            </a:r>
          </a:p>
          <a:p>
            <a:r>
              <a:rPr lang="en-IN" dirty="0"/>
              <a:t>Compatibility with Integrated Services Digital Network (ISDN) and other telephone company services</a:t>
            </a:r>
          </a:p>
          <a:p>
            <a:r>
              <a:rPr lang="en-IN" dirty="0"/>
              <a:t>Support for new </a:t>
            </a:r>
            <a:r>
              <a:rPr lang="en-IN" dirty="0" smtClean="0"/>
              <a:t>services</a:t>
            </a:r>
          </a:p>
          <a:p>
            <a:r>
              <a:rPr lang="en-IN" dirty="0"/>
              <a:t>Ability to support handheld </a:t>
            </a:r>
            <a:r>
              <a:rPr lang="en-IN" dirty="0" smtClean="0"/>
              <a:t>terminals</a:t>
            </a:r>
          </a:p>
          <a:p>
            <a:r>
              <a:rPr lang="en-IN" dirty="0"/>
              <a:t>ISDN </a:t>
            </a:r>
            <a:r>
              <a:rPr lang="en-IN" dirty="0" smtClean="0"/>
              <a:t>compatibility</a:t>
            </a:r>
            <a:endParaRPr lang="en-IN" dirty="0"/>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170160" y="1491120"/>
              <a:ext cx="4795560" cy="1661400"/>
            </p14:xfrm>
          </p:contentPart>
        </mc:Choice>
        <mc:Fallback xmlns="">
          <p:pic>
            <p:nvPicPr>
              <p:cNvPr id="4" name="Ink 3"/>
              <p:cNvPicPr/>
              <p:nvPr/>
            </p:nvPicPr>
            <p:blipFill>
              <a:blip r:embed="rId3"/>
              <a:stretch>
                <a:fillRect/>
              </a:stretch>
            </p:blipFill>
            <p:spPr>
              <a:xfrm>
                <a:off x="3160800" y="1481760"/>
                <a:ext cx="4814280" cy="1680120"/>
              </a:xfrm>
              <a:prstGeom prst="rect">
                <a:avLst/>
              </a:prstGeom>
            </p:spPr>
          </p:pic>
        </mc:Fallback>
      </mc:AlternateContent>
    </p:spTree>
    <p:extLst>
      <p:ext uri="{BB962C8B-B14F-4D97-AF65-F5344CB8AC3E}">
        <p14:creationId xmlns:p14="http://schemas.microsoft.com/office/powerpoint/2010/main" val="4907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GSM</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13096495"/>
              </p:ext>
            </p:extLst>
          </p:nvPr>
        </p:nvGraphicFramePr>
        <p:xfrm>
          <a:off x="131762" y="863600"/>
          <a:ext cx="9273495" cy="370840"/>
        </p:xfrm>
        <a:graphic>
          <a:graphicData uri="http://schemas.openxmlformats.org/drawingml/2006/table">
            <a:tbl>
              <a:tblPr firstRow="1" bandRow="1">
                <a:tableStyleId>{5940675A-B579-460E-94D1-54222C63F5DA}</a:tableStyleId>
              </a:tblPr>
              <a:tblGrid>
                <a:gridCol w="1985061"/>
                <a:gridCol w="7288434"/>
              </a:tblGrid>
              <a:tr h="370840">
                <a:tc>
                  <a:txBody>
                    <a:bodyPr/>
                    <a:lstStyle/>
                    <a:p>
                      <a:r>
                        <a:rPr lang="en-US" b="1" dirty="0" smtClean="0"/>
                        <a:t>Year</a:t>
                      </a:r>
                      <a:endParaRPr lang="en-IN" b="1" dirty="0"/>
                    </a:p>
                  </a:txBody>
                  <a:tcPr/>
                </a:tc>
                <a:tc>
                  <a:txBody>
                    <a:bodyPr/>
                    <a:lstStyle/>
                    <a:p>
                      <a:r>
                        <a:rPr lang="en-US" b="1" dirty="0" smtClean="0"/>
                        <a:t>Event</a:t>
                      </a:r>
                      <a:endParaRPr lang="en-IN" b="1" dirty="0"/>
                    </a:p>
                  </a:txBody>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422652554"/>
              </p:ext>
            </p:extLst>
          </p:nvPr>
        </p:nvGraphicFramePr>
        <p:xfrm>
          <a:off x="131762" y="1236174"/>
          <a:ext cx="9273495" cy="370840"/>
        </p:xfrm>
        <a:graphic>
          <a:graphicData uri="http://schemas.openxmlformats.org/drawingml/2006/table">
            <a:tbl>
              <a:tblPr firstRow="1" bandRow="1">
                <a:tableStyleId>{5940675A-B579-460E-94D1-54222C63F5DA}</a:tableStyleId>
              </a:tblPr>
              <a:tblGrid>
                <a:gridCol w="1985061"/>
                <a:gridCol w="7288434"/>
              </a:tblGrid>
              <a:tr h="370840">
                <a:tc>
                  <a:txBody>
                    <a:bodyPr/>
                    <a:lstStyle/>
                    <a:p>
                      <a:r>
                        <a:rPr lang="en-US" dirty="0" smtClean="0"/>
                        <a:t>1982</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smtClean="0">
                          <a:solidFill>
                            <a:schemeClr val="tx1"/>
                          </a:solidFill>
                          <a:latin typeface="+mn-lt"/>
                          <a:ea typeface="+mn-ea"/>
                          <a:cs typeface="+mn-cs"/>
                        </a:rPr>
                        <a:t>Group of Special Mobile (GSM) established</a:t>
                      </a:r>
                    </a:p>
                  </a:txBody>
                  <a:tcPr/>
                </a:tc>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4022292124"/>
              </p:ext>
            </p:extLst>
          </p:nvPr>
        </p:nvGraphicFramePr>
        <p:xfrm>
          <a:off x="131762" y="1608748"/>
          <a:ext cx="9273495" cy="370840"/>
        </p:xfrm>
        <a:graphic>
          <a:graphicData uri="http://schemas.openxmlformats.org/drawingml/2006/table">
            <a:tbl>
              <a:tblPr firstRow="1" bandRow="1">
                <a:tableStyleId>{5940675A-B579-460E-94D1-54222C63F5DA}</a:tableStyleId>
              </a:tblPr>
              <a:tblGrid>
                <a:gridCol w="1985061"/>
                <a:gridCol w="7288434"/>
              </a:tblGrid>
              <a:tr h="370840">
                <a:tc>
                  <a:txBody>
                    <a:bodyPr/>
                    <a:lstStyle/>
                    <a:p>
                      <a:r>
                        <a:rPr lang="en-US" smtClean="0"/>
                        <a:t>1987</a:t>
                      </a:r>
                      <a:endParaRPr lang="en-IN" dirty="0"/>
                    </a:p>
                  </a:txBody>
                  <a:tcPr/>
                </a:tc>
                <a:tc>
                  <a:txBody>
                    <a:bodyPr/>
                    <a:lstStyle/>
                    <a:p>
                      <a:r>
                        <a:rPr lang="en-IN" sz="1800" kern="1200" dirty="0" smtClean="0">
                          <a:solidFill>
                            <a:schemeClr val="tx1"/>
                          </a:solidFill>
                          <a:latin typeface="+mn-lt"/>
                          <a:ea typeface="+mn-ea"/>
                          <a:cs typeface="+mn-cs"/>
                        </a:rPr>
                        <a:t>Essential elements of wireless transmission specified</a:t>
                      </a:r>
                    </a:p>
                  </a:txBody>
                  <a:tcPr/>
                </a:tc>
              </a:tr>
            </a:tbl>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4288564203"/>
              </p:ext>
            </p:extLst>
          </p:nvPr>
        </p:nvGraphicFramePr>
        <p:xfrm>
          <a:off x="131762" y="1981322"/>
          <a:ext cx="9273495" cy="370840"/>
        </p:xfrm>
        <a:graphic>
          <a:graphicData uri="http://schemas.openxmlformats.org/drawingml/2006/table">
            <a:tbl>
              <a:tblPr firstRow="1" bandRow="1">
                <a:tableStyleId>{5940675A-B579-460E-94D1-54222C63F5DA}</a:tableStyleId>
              </a:tblPr>
              <a:tblGrid>
                <a:gridCol w="1985061"/>
                <a:gridCol w="7288434"/>
              </a:tblGrid>
              <a:tr h="370840">
                <a:tc>
                  <a:txBody>
                    <a:bodyPr/>
                    <a:lstStyle/>
                    <a:p>
                      <a:r>
                        <a:rPr lang="en-US" dirty="0" smtClean="0"/>
                        <a:t>1989</a:t>
                      </a:r>
                      <a:endParaRPr lang="en-IN" dirty="0"/>
                    </a:p>
                  </a:txBody>
                  <a:tcPr/>
                </a:tc>
                <a:tc>
                  <a:txBody>
                    <a:bodyPr/>
                    <a:lstStyle/>
                    <a:p>
                      <a:r>
                        <a:rPr lang="en-IN" sz="1800" kern="1200" dirty="0" smtClean="0">
                          <a:solidFill>
                            <a:schemeClr val="tx1"/>
                          </a:solidFill>
                          <a:latin typeface="+mn-lt"/>
                          <a:ea typeface="+mn-ea"/>
                          <a:cs typeface="+mn-cs"/>
                        </a:rPr>
                        <a:t>GSM becomes an ETSI technical committee</a:t>
                      </a:r>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873189499"/>
              </p:ext>
            </p:extLst>
          </p:nvPr>
        </p:nvGraphicFramePr>
        <p:xfrm>
          <a:off x="131762" y="2353896"/>
          <a:ext cx="9273495" cy="370840"/>
        </p:xfrm>
        <a:graphic>
          <a:graphicData uri="http://schemas.openxmlformats.org/drawingml/2006/table">
            <a:tbl>
              <a:tblPr firstRow="1" bandRow="1">
                <a:tableStyleId>{5940675A-B579-460E-94D1-54222C63F5DA}</a:tableStyleId>
              </a:tblPr>
              <a:tblGrid>
                <a:gridCol w="1985061"/>
                <a:gridCol w="7288434"/>
              </a:tblGrid>
              <a:tr h="370840">
                <a:tc>
                  <a:txBody>
                    <a:bodyPr/>
                    <a:lstStyle/>
                    <a:p>
                      <a:r>
                        <a:rPr lang="en-US" dirty="0" smtClean="0"/>
                        <a:t>1990</a:t>
                      </a:r>
                      <a:endParaRPr lang="en-IN" dirty="0"/>
                    </a:p>
                  </a:txBody>
                  <a:tcPr/>
                </a:tc>
                <a:tc>
                  <a:txBody>
                    <a:bodyPr/>
                    <a:lstStyle/>
                    <a:p>
                      <a:r>
                        <a:rPr lang="en-IN" sz="1800" kern="1200" dirty="0" smtClean="0">
                          <a:solidFill>
                            <a:schemeClr val="tx1"/>
                          </a:solidFill>
                          <a:latin typeface="+mn-lt"/>
                          <a:ea typeface="+mn-ea"/>
                          <a:cs typeface="+mn-cs"/>
                        </a:rPr>
                        <a:t>Phase 1 GSM 900 specification (designed 1987 through 1990) frozen</a:t>
                      </a:r>
                    </a:p>
                  </a:txBody>
                  <a:tcPr/>
                </a:tc>
              </a:tr>
            </a:tbl>
          </a:graphicData>
        </a:graphic>
      </p:graphicFrame>
      <p:graphicFrame>
        <p:nvGraphicFramePr>
          <p:cNvPr id="11" name="Content Placeholder 3"/>
          <p:cNvGraphicFramePr>
            <a:graphicFrameLocks/>
          </p:cNvGraphicFramePr>
          <p:nvPr>
            <p:extLst>
              <p:ext uri="{D42A27DB-BD31-4B8C-83A1-F6EECF244321}">
                <p14:modId xmlns:p14="http://schemas.microsoft.com/office/powerpoint/2010/main" val="1732752233"/>
              </p:ext>
            </p:extLst>
          </p:nvPr>
        </p:nvGraphicFramePr>
        <p:xfrm>
          <a:off x="131762" y="2726470"/>
          <a:ext cx="9273495" cy="370840"/>
        </p:xfrm>
        <a:graphic>
          <a:graphicData uri="http://schemas.openxmlformats.org/drawingml/2006/table">
            <a:tbl>
              <a:tblPr firstRow="1" bandRow="1">
                <a:tableStyleId>{5940675A-B579-460E-94D1-54222C63F5DA}</a:tableStyleId>
              </a:tblPr>
              <a:tblGrid>
                <a:gridCol w="1985061"/>
                <a:gridCol w="7288434"/>
              </a:tblGrid>
              <a:tr h="370840">
                <a:tc>
                  <a:txBody>
                    <a:bodyPr/>
                    <a:lstStyle/>
                    <a:p>
                      <a:r>
                        <a:rPr lang="en-US" dirty="0" smtClean="0"/>
                        <a:t>1991</a:t>
                      </a:r>
                      <a:endParaRPr lang="en-IN" dirty="0"/>
                    </a:p>
                  </a:txBody>
                  <a:tcPr/>
                </a:tc>
                <a:tc>
                  <a:txBody>
                    <a:bodyPr/>
                    <a:lstStyle/>
                    <a:p>
                      <a:r>
                        <a:rPr lang="en-IN" sz="1800" kern="1200" dirty="0" smtClean="0">
                          <a:solidFill>
                            <a:schemeClr val="tx1"/>
                          </a:solidFill>
                          <a:latin typeface="+mn-lt"/>
                          <a:ea typeface="+mn-ea"/>
                          <a:cs typeface="+mn-cs"/>
                        </a:rPr>
                        <a:t>First GSM network launched</a:t>
                      </a:r>
                    </a:p>
                  </a:txBody>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19109360"/>
              </p:ext>
            </p:extLst>
          </p:nvPr>
        </p:nvGraphicFramePr>
        <p:xfrm>
          <a:off x="131762" y="3099044"/>
          <a:ext cx="9273495" cy="370840"/>
        </p:xfrm>
        <a:graphic>
          <a:graphicData uri="http://schemas.openxmlformats.org/drawingml/2006/table">
            <a:tbl>
              <a:tblPr firstRow="1" bandRow="1">
                <a:tableStyleId>{5940675A-B579-460E-94D1-54222C63F5DA}</a:tableStyleId>
              </a:tblPr>
              <a:tblGrid>
                <a:gridCol w="1985061"/>
                <a:gridCol w="7288434"/>
              </a:tblGrid>
              <a:tr h="370840">
                <a:tc>
                  <a:txBody>
                    <a:bodyPr/>
                    <a:lstStyle/>
                    <a:p>
                      <a:r>
                        <a:rPr lang="en-US" dirty="0" smtClean="0"/>
                        <a:t>1993</a:t>
                      </a:r>
                      <a:endParaRPr lang="en-IN" dirty="0"/>
                    </a:p>
                  </a:txBody>
                  <a:tcPr/>
                </a:tc>
                <a:tc>
                  <a:txBody>
                    <a:bodyPr/>
                    <a:lstStyle/>
                    <a:p>
                      <a:r>
                        <a:rPr lang="en-IN" sz="1800" kern="1200" dirty="0" smtClean="0">
                          <a:solidFill>
                            <a:schemeClr val="tx1"/>
                          </a:solidFill>
                          <a:latin typeface="+mn-lt"/>
                          <a:ea typeface="+mn-ea"/>
                          <a:cs typeface="+mn-cs"/>
                        </a:rPr>
                        <a:t>First roaming agreement came into effect</a:t>
                      </a:r>
                    </a:p>
                  </a:txBody>
                  <a:tcPr/>
                </a:tc>
              </a:tr>
            </a:tbl>
          </a:graphicData>
        </a:graphic>
      </p:graphicFrame>
      <p:graphicFrame>
        <p:nvGraphicFramePr>
          <p:cNvPr id="13" name="Content Placeholder 3"/>
          <p:cNvGraphicFramePr>
            <a:graphicFrameLocks/>
          </p:cNvGraphicFramePr>
          <p:nvPr>
            <p:extLst>
              <p:ext uri="{D42A27DB-BD31-4B8C-83A1-F6EECF244321}">
                <p14:modId xmlns:p14="http://schemas.microsoft.com/office/powerpoint/2010/main" val="1966060848"/>
              </p:ext>
            </p:extLst>
          </p:nvPr>
        </p:nvGraphicFramePr>
        <p:xfrm>
          <a:off x="131762" y="3471618"/>
          <a:ext cx="9273495" cy="370840"/>
        </p:xfrm>
        <a:graphic>
          <a:graphicData uri="http://schemas.openxmlformats.org/drawingml/2006/table">
            <a:tbl>
              <a:tblPr firstRow="1" bandRow="1">
                <a:tableStyleId>{5940675A-B579-460E-94D1-54222C63F5DA}</a:tableStyleId>
              </a:tblPr>
              <a:tblGrid>
                <a:gridCol w="1985061"/>
                <a:gridCol w="7288434"/>
              </a:tblGrid>
              <a:tr h="370840">
                <a:tc>
                  <a:txBody>
                    <a:bodyPr/>
                    <a:lstStyle/>
                    <a:p>
                      <a:r>
                        <a:rPr lang="en-US" dirty="0" smtClean="0"/>
                        <a:t>1994</a:t>
                      </a:r>
                      <a:endParaRPr lang="en-IN" dirty="0"/>
                    </a:p>
                  </a:txBody>
                  <a:tcPr/>
                </a:tc>
                <a:tc>
                  <a:txBody>
                    <a:bodyPr/>
                    <a:lstStyle/>
                    <a:p>
                      <a:r>
                        <a:rPr lang="en-IN" sz="1800" kern="1200" dirty="0" smtClean="0">
                          <a:solidFill>
                            <a:schemeClr val="tx1"/>
                          </a:solidFill>
                          <a:latin typeface="+mn-lt"/>
                          <a:ea typeface="+mn-ea"/>
                          <a:cs typeface="+mn-cs"/>
                        </a:rPr>
                        <a:t>Data transmission capability launched</a:t>
                      </a:r>
                    </a:p>
                  </a:txBody>
                  <a:tcPr/>
                </a:tc>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3372530685"/>
              </p:ext>
            </p:extLst>
          </p:nvPr>
        </p:nvGraphicFramePr>
        <p:xfrm>
          <a:off x="131762" y="3844192"/>
          <a:ext cx="9273495" cy="370840"/>
        </p:xfrm>
        <a:graphic>
          <a:graphicData uri="http://schemas.openxmlformats.org/drawingml/2006/table">
            <a:tbl>
              <a:tblPr firstRow="1" bandRow="1">
                <a:tableStyleId>{5940675A-B579-460E-94D1-54222C63F5DA}</a:tableStyleId>
              </a:tblPr>
              <a:tblGrid>
                <a:gridCol w="1985061"/>
                <a:gridCol w="7288434"/>
              </a:tblGrid>
              <a:tr h="370840">
                <a:tc>
                  <a:txBody>
                    <a:bodyPr/>
                    <a:lstStyle/>
                    <a:p>
                      <a:r>
                        <a:rPr lang="en-US" dirty="0" smtClean="0"/>
                        <a:t>1995</a:t>
                      </a:r>
                      <a:endParaRPr lang="en-IN" dirty="0"/>
                    </a:p>
                  </a:txBody>
                  <a:tcPr/>
                </a:tc>
                <a:tc>
                  <a:txBody>
                    <a:bodyPr/>
                    <a:lstStyle/>
                    <a:p>
                      <a:r>
                        <a:rPr lang="en-IN" sz="1800" kern="1200" dirty="0" smtClean="0">
                          <a:solidFill>
                            <a:schemeClr val="tx1"/>
                          </a:solidFill>
                          <a:latin typeface="+mn-lt"/>
                          <a:ea typeface="+mn-ea"/>
                          <a:cs typeface="+mn-cs"/>
                        </a:rPr>
                        <a:t>Phase 2 launched, Fax and SMS roaming services offered</a:t>
                      </a:r>
                    </a:p>
                  </a:txBody>
                  <a:tcPr/>
                </a:tc>
              </a:tr>
            </a:tbl>
          </a:graphicData>
        </a:graphic>
      </p:graphicFrame>
      <p:graphicFrame>
        <p:nvGraphicFramePr>
          <p:cNvPr id="15" name="Content Placeholder 3"/>
          <p:cNvGraphicFramePr>
            <a:graphicFrameLocks/>
          </p:cNvGraphicFramePr>
          <p:nvPr>
            <p:extLst>
              <p:ext uri="{D42A27DB-BD31-4B8C-83A1-F6EECF244321}">
                <p14:modId xmlns:p14="http://schemas.microsoft.com/office/powerpoint/2010/main" val="1662297026"/>
              </p:ext>
            </p:extLst>
          </p:nvPr>
        </p:nvGraphicFramePr>
        <p:xfrm>
          <a:off x="131762" y="4216763"/>
          <a:ext cx="9273495" cy="370840"/>
        </p:xfrm>
        <a:graphic>
          <a:graphicData uri="http://schemas.openxmlformats.org/drawingml/2006/table">
            <a:tbl>
              <a:tblPr firstRow="1" bandRow="1">
                <a:tableStyleId>{5940675A-B579-460E-94D1-54222C63F5DA}</a:tableStyleId>
              </a:tblPr>
              <a:tblGrid>
                <a:gridCol w="1985061"/>
                <a:gridCol w="7288434"/>
              </a:tblGrid>
              <a:tr h="370840">
                <a:tc>
                  <a:txBody>
                    <a:bodyPr/>
                    <a:lstStyle/>
                    <a:p>
                      <a:r>
                        <a:rPr lang="en-US" dirty="0" smtClean="0"/>
                        <a:t>2002</a:t>
                      </a:r>
                      <a:endParaRPr lang="en-IN" dirty="0"/>
                    </a:p>
                  </a:txBody>
                  <a:tcPr/>
                </a:tc>
                <a:tc>
                  <a:txBody>
                    <a:bodyPr/>
                    <a:lstStyle/>
                    <a:p>
                      <a:r>
                        <a:rPr lang="en-IN" sz="1800" kern="1200" dirty="0" smtClean="0">
                          <a:solidFill>
                            <a:schemeClr val="tx1"/>
                          </a:solidFill>
                          <a:latin typeface="+mn-lt"/>
                          <a:ea typeface="+mn-ea"/>
                          <a:cs typeface="+mn-cs"/>
                        </a:rPr>
                        <a:t>SMS volume crosses 24 billion/year, 750 million subscribers</a:t>
                      </a:r>
                    </a:p>
                  </a:txBody>
                  <a:tcPr/>
                </a:tc>
              </a:tr>
            </a:tbl>
          </a:graphicData>
        </a:graphic>
      </p:graphicFrame>
    </p:spTree>
    <p:extLst>
      <p:ext uri="{BB962C8B-B14F-4D97-AF65-F5344CB8AC3E}">
        <p14:creationId xmlns:p14="http://schemas.microsoft.com/office/powerpoint/2010/main" val="167054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GSM Architecture</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1688586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GSM Architecture</a:t>
            </a:r>
            <a:endParaRPr lang="en-IN" dirty="0"/>
          </a:p>
        </p:txBody>
      </p:sp>
      <p:sp>
        <p:nvSpPr>
          <p:cNvPr id="19" name="Content Placeholder 18"/>
          <p:cNvSpPr>
            <a:spLocks noGrp="1"/>
          </p:cNvSpPr>
          <p:nvPr>
            <p:ph idx="1"/>
          </p:nvPr>
        </p:nvSpPr>
        <p:spPr/>
        <p:txBody>
          <a:bodyPr/>
          <a:lstStyle/>
          <a:p>
            <a:endParaRPr lang="en-IN"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72" t="2895" r="1390" b="28075"/>
          <a:stretch/>
        </p:blipFill>
        <p:spPr bwMode="auto">
          <a:xfrm>
            <a:off x="0" y="714763"/>
            <a:ext cx="8547111" cy="3802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1983293230"/>
              </p:ext>
            </p:extLst>
          </p:nvPr>
        </p:nvGraphicFramePr>
        <p:xfrm>
          <a:off x="0" y="4513944"/>
          <a:ext cx="3644890" cy="365760"/>
        </p:xfrm>
        <a:graphic>
          <a:graphicData uri="http://schemas.openxmlformats.org/drawingml/2006/table">
            <a:tbl>
              <a:tblPr firstRow="1" bandRow="1">
                <a:tableStyleId>{5940675A-B579-460E-94D1-54222C63F5DA}</a:tableStyleId>
              </a:tblPr>
              <a:tblGrid>
                <a:gridCol w="914400"/>
                <a:gridCol w="2730490"/>
              </a:tblGrid>
              <a:tr h="0">
                <a:tc>
                  <a:txBody>
                    <a:bodyPr/>
                    <a:lstStyle/>
                    <a:p>
                      <a:r>
                        <a:rPr lang="en-US" dirty="0" smtClean="0"/>
                        <a:t>AUC</a:t>
                      </a:r>
                      <a:endParaRPr lang="en-IN" dirty="0"/>
                    </a:p>
                  </a:txBody>
                  <a:tcPr/>
                </a:tc>
                <a:tc>
                  <a:txBody>
                    <a:bodyPr/>
                    <a:lstStyle/>
                    <a:p>
                      <a:r>
                        <a:rPr lang="en-US" dirty="0" smtClean="0"/>
                        <a:t>Authentication center</a:t>
                      </a:r>
                      <a:endParaRPr lang="en-IN"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4217362"/>
              </p:ext>
            </p:extLst>
          </p:nvPr>
        </p:nvGraphicFramePr>
        <p:xfrm>
          <a:off x="0" y="4879704"/>
          <a:ext cx="3644890" cy="365760"/>
        </p:xfrm>
        <a:graphic>
          <a:graphicData uri="http://schemas.openxmlformats.org/drawingml/2006/table">
            <a:tbl>
              <a:tblPr firstRow="1" bandRow="1">
                <a:tableStyleId>{5940675A-B579-460E-94D1-54222C63F5DA}</a:tableStyleId>
              </a:tblPr>
              <a:tblGrid>
                <a:gridCol w="914400"/>
                <a:gridCol w="2730490"/>
              </a:tblGrid>
              <a:tr h="0">
                <a:tc>
                  <a:txBody>
                    <a:bodyPr/>
                    <a:lstStyle/>
                    <a:p>
                      <a:r>
                        <a:rPr lang="en-US" dirty="0" smtClean="0"/>
                        <a:t>BSC</a:t>
                      </a:r>
                      <a:endParaRPr lang="en-IN" dirty="0"/>
                    </a:p>
                  </a:txBody>
                  <a:tcPr/>
                </a:tc>
                <a:tc>
                  <a:txBody>
                    <a:bodyPr/>
                    <a:lstStyle/>
                    <a:p>
                      <a:r>
                        <a:rPr lang="en-US" dirty="0" smtClean="0"/>
                        <a:t>Base station controller</a:t>
                      </a:r>
                      <a:endParaRPr lang="en-IN"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70817692"/>
              </p:ext>
            </p:extLst>
          </p:nvPr>
        </p:nvGraphicFramePr>
        <p:xfrm>
          <a:off x="0" y="5245464"/>
          <a:ext cx="3644890" cy="365760"/>
        </p:xfrm>
        <a:graphic>
          <a:graphicData uri="http://schemas.openxmlformats.org/drawingml/2006/table">
            <a:tbl>
              <a:tblPr firstRow="1" bandRow="1">
                <a:tableStyleId>{5940675A-B579-460E-94D1-54222C63F5DA}</a:tableStyleId>
              </a:tblPr>
              <a:tblGrid>
                <a:gridCol w="914400"/>
                <a:gridCol w="2730490"/>
              </a:tblGrid>
              <a:tr h="0">
                <a:tc>
                  <a:txBody>
                    <a:bodyPr/>
                    <a:lstStyle/>
                    <a:p>
                      <a:r>
                        <a:rPr lang="en-US" dirty="0" smtClean="0"/>
                        <a:t>BTS</a:t>
                      </a:r>
                      <a:endParaRPr lang="en-IN" dirty="0"/>
                    </a:p>
                  </a:txBody>
                  <a:tcPr/>
                </a:tc>
                <a:tc>
                  <a:txBody>
                    <a:bodyPr/>
                    <a:lstStyle/>
                    <a:p>
                      <a:r>
                        <a:rPr lang="en-US" dirty="0" smtClean="0"/>
                        <a:t>Base  trans-receiver system</a:t>
                      </a:r>
                      <a:endParaRPr lang="en-IN"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21350989"/>
              </p:ext>
            </p:extLst>
          </p:nvPr>
        </p:nvGraphicFramePr>
        <p:xfrm>
          <a:off x="0" y="5611224"/>
          <a:ext cx="3644890" cy="365760"/>
        </p:xfrm>
        <a:graphic>
          <a:graphicData uri="http://schemas.openxmlformats.org/drawingml/2006/table">
            <a:tbl>
              <a:tblPr firstRow="1" bandRow="1">
                <a:tableStyleId>{5940675A-B579-460E-94D1-54222C63F5DA}</a:tableStyleId>
              </a:tblPr>
              <a:tblGrid>
                <a:gridCol w="914400"/>
                <a:gridCol w="2730490"/>
              </a:tblGrid>
              <a:tr h="0">
                <a:tc>
                  <a:txBody>
                    <a:bodyPr/>
                    <a:lstStyle/>
                    <a:p>
                      <a:r>
                        <a:rPr lang="en-US" dirty="0" smtClean="0"/>
                        <a:t>EIR</a:t>
                      </a:r>
                      <a:endParaRPr lang="en-IN" dirty="0"/>
                    </a:p>
                  </a:txBody>
                  <a:tcPr/>
                </a:tc>
                <a:tc>
                  <a:txBody>
                    <a:bodyPr/>
                    <a:lstStyle/>
                    <a:p>
                      <a:r>
                        <a:rPr lang="en-US" dirty="0" smtClean="0"/>
                        <a:t>Equipment</a:t>
                      </a:r>
                      <a:r>
                        <a:rPr lang="en-US" baseline="0" dirty="0" smtClean="0"/>
                        <a:t> Identity Register</a:t>
                      </a:r>
                      <a:endParaRPr lang="en-IN"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837711496"/>
              </p:ext>
            </p:extLst>
          </p:nvPr>
        </p:nvGraphicFramePr>
        <p:xfrm>
          <a:off x="0" y="5976984"/>
          <a:ext cx="3644890" cy="365760"/>
        </p:xfrm>
        <a:graphic>
          <a:graphicData uri="http://schemas.openxmlformats.org/drawingml/2006/table">
            <a:tbl>
              <a:tblPr firstRow="1" bandRow="1">
                <a:tableStyleId>{5940675A-B579-460E-94D1-54222C63F5DA}</a:tableStyleId>
              </a:tblPr>
              <a:tblGrid>
                <a:gridCol w="914400"/>
                <a:gridCol w="2730490"/>
              </a:tblGrid>
              <a:tr h="0">
                <a:tc>
                  <a:txBody>
                    <a:bodyPr/>
                    <a:lstStyle/>
                    <a:p>
                      <a:r>
                        <a:rPr lang="en-US" dirty="0" smtClean="0"/>
                        <a:t>GMSC</a:t>
                      </a:r>
                      <a:endParaRPr lang="en-IN" dirty="0"/>
                    </a:p>
                  </a:txBody>
                  <a:tcPr/>
                </a:tc>
                <a:tc>
                  <a:txBody>
                    <a:bodyPr/>
                    <a:lstStyle/>
                    <a:p>
                      <a:r>
                        <a:rPr lang="en-US" dirty="0" smtClean="0"/>
                        <a:t>Gateway</a:t>
                      </a:r>
                      <a:r>
                        <a:rPr lang="en-US" baseline="0" dirty="0" smtClean="0"/>
                        <a:t> MSC</a:t>
                      </a:r>
                      <a:endParaRPr lang="en-IN"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022853163"/>
              </p:ext>
            </p:extLst>
          </p:nvPr>
        </p:nvGraphicFramePr>
        <p:xfrm>
          <a:off x="3644889" y="4513944"/>
          <a:ext cx="4439568" cy="365760"/>
        </p:xfrm>
        <a:graphic>
          <a:graphicData uri="http://schemas.openxmlformats.org/drawingml/2006/table">
            <a:tbl>
              <a:tblPr firstRow="1" bandRow="1">
                <a:tableStyleId>{5940675A-B579-460E-94D1-54222C63F5DA}</a:tableStyleId>
              </a:tblPr>
              <a:tblGrid>
                <a:gridCol w="1113762"/>
                <a:gridCol w="3325806"/>
              </a:tblGrid>
              <a:tr h="0">
                <a:tc>
                  <a:txBody>
                    <a:bodyPr/>
                    <a:lstStyle/>
                    <a:p>
                      <a:r>
                        <a:rPr lang="en-US" dirty="0" smtClean="0"/>
                        <a:t>HLR</a:t>
                      </a:r>
                      <a:endParaRPr lang="en-IN" dirty="0"/>
                    </a:p>
                  </a:txBody>
                  <a:tcPr/>
                </a:tc>
                <a:tc>
                  <a:txBody>
                    <a:bodyPr/>
                    <a:lstStyle/>
                    <a:p>
                      <a:r>
                        <a:rPr lang="en-IN" sz="1800" b="0" i="0" kern="1200" dirty="0" smtClean="0">
                          <a:solidFill>
                            <a:schemeClr val="tx1"/>
                          </a:solidFill>
                          <a:effectLst/>
                          <a:latin typeface="+mn-lt"/>
                          <a:ea typeface="+mn-ea"/>
                          <a:cs typeface="+mn-cs"/>
                        </a:rPr>
                        <a:t>Home Location Register</a:t>
                      </a:r>
                      <a:endParaRPr lang="en-IN" dirty="0"/>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226499457"/>
              </p:ext>
            </p:extLst>
          </p:nvPr>
        </p:nvGraphicFramePr>
        <p:xfrm>
          <a:off x="3644889" y="4879704"/>
          <a:ext cx="4439568" cy="365760"/>
        </p:xfrm>
        <a:graphic>
          <a:graphicData uri="http://schemas.openxmlformats.org/drawingml/2006/table">
            <a:tbl>
              <a:tblPr firstRow="1" bandRow="1">
                <a:tableStyleId>{5940675A-B579-460E-94D1-54222C63F5DA}</a:tableStyleId>
              </a:tblPr>
              <a:tblGrid>
                <a:gridCol w="1113762"/>
                <a:gridCol w="3325806"/>
              </a:tblGrid>
              <a:tr h="0">
                <a:tc>
                  <a:txBody>
                    <a:bodyPr/>
                    <a:lstStyle/>
                    <a:p>
                      <a:r>
                        <a:rPr lang="en-US" dirty="0" smtClean="0"/>
                        <a:t>ISDN</a:t>
                      </a:r>
                      <a:endParaRPr lang="en-IN" dirty="0"/>
                    </a:p>
                  </a:txBody>
                  <a:tcPr/>
                </a:tc>
                <a:tc>
                  <a:txBody>
                    <a:bodyPr/>
                    <a:lstStyle/>
                    <a:p>
                      <a:r>
                        <a:rPr lang="en-IN" sz="1800" b="0" i="0" kern="1200" dirty="0" smtClean="0">
                          <a:solidFill>
                            <a:schemeClr val="tx1"/>
                          </a:solidFill>
                          <a:effectLst/>
                          <a:latin typeface="+mn-lt"/>
                          <a:ea typeface="+mn-ea"/>
                          <a:cs typeface="+mn-cs"/>
                        </a:rPr>
                        <a:t>Integrated</a:t>
                      </a:r>
                      <a:r>
                        <a:rPr lang="en-IN" sz="1800" b="0" i="0" kern="1200" baseline="0" dirty="0" smtClean="0">
                          <a:solidFill>
                            <a:schemeClr val="tx1"/>
                          </a:solidFill>
                          <a:effectLst/>
                          <a:latin typeface="+mn-lt"/>
                          <a:ea typeface="+mn-ea"/>
                          <a:cs typeface="+mn-cs"/>
                        </a:rPr>
                        <a:t> System Digital Network</a:t>
                      </a:r>
                      <a:endParaRPr lang="en-IN" dirty="0"/>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452683117"/>
              </p:ext>
            </p:extLst>
          </p:nvPr>
        </p:nvGraphicFramePr>
        <p:xfrm>
          <a:off x="3644889" y="5245464"/>
          <a:ext cx="4439568" cy="365760"/>
        </p:xfrm>
        <a:graphic>
          <a:graphicData uri="http://schemas.openxmlformats.org/drawingml/2006/table">
            <a:tbl>
              <a:tblPr firstRow="1" bandRow="1">
                <a:tableStyleId>{5940675A-B579-460E-94D1-54222C63F5DA}</a:tableStyleId>
              </a:tblPr>
              <a:tblGrid>
                <a:gridCol w="1113762"/>
                <a:gridCol w="3325806"/>
              </a:tblGrid>
              <a:tr h="0">
                <a:tc>
                  <a:txBody>
                    <a:bodyPr/>
                    <a:lstStyle/>
                    <a:p>
                      <a:r>
                        <a:rPr lang="en-US" dirty="0" smtClean="0"/>
                        <a:t>MS</a:t>
                      </a:r>
                      <a:endParaRPr lang="en-IN" dirty="0"/>
                    </a:p>
                  </a:txBody>
                  <a:tcPr/>
                </a:tc>
                <a:tc>
                  <a:txBody>
                    <a:bodyPr/>
                    <a:lstStyle/>
                    <a:p>
                      <a:r>
                        <a:rPr lang="en-IN" dirty="0" smtClean="0"/>
                        <a:t>Mobile station </a:t>
                      </a:r>
                      <a:endParaRPr lang="en-IN" dirty="0"/>
                    </a:p>
                  </a:txBody>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776318275"/>
              </p:ext>
            </p:extLst>
          </p:nvPr>
        </p:nvGraphicFramePr>
        <p:xfrm>
          <a:off x="3644889" y="5611224"/>
          <a:ext cx="4439568" cy="365760"/>
        </p:xfrm>
        <a:graphic>
          <a:graphicData uri="http://schemas.openxmlformats.org/drawingml/2006/table">
            <a:tbl>
              <a:tblPr firstRow="1" bandRow="1">
                <a:tableStyleId>{5940675A-B579-460E-94D1-54222C63F5DA}</a:tableStyleId>
              </a:tblPr>
              <a:tblGrid>
                <a:gridCol w="1113762"/>
                <a:gridCol w="3325806"/>
              </a:tblGrid>
              <a:tr h="0">
                <a:tc>
                  <a:txBody>
                    <a:bodyPr/>
                    <a:lstStyle/>
                    <a:p>
                      <a:r>
                        <a:rPr lang="en-US" dirty="0" smtClean="0"/>
                        <a:t>MSC</a:t>
                      </a:r>
                      <a:endParaRPr lang="en-IN" dirty="0"/>
                    </a:p>
                  </a:txBody>
                  <a:tcPr/>
                </a:tc>
                <a:tc>
                  <a:txBody>
                    <a:bodyPr/>
                    <a:lstStyle/>
                    <a:p>
                      <a:r>
                        <a:rPr lang="en-IN" dirty="0" smtClean="0"/>
                        <a:t>Mobile Switching Centre</a:t>
                      </a:r>
                      <a:endParaRPr lang="en-IN" dirty="0"/>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356121521"/>
              </p:ext>
            </p:extLst>
          </p:nvPr>
        </p:nvGraphicFramePr>
        <p:xfrm>
          <a:off x="3644888" y="5976984"/>
          <a:ext cx="4439569" cy="365760"/>
        </p:xfrm>
        <a:graphic>
          <a:graphicData uri="http://schemas.openxmlformats.org/drawingml/2006/table">
            <a:tbl>
              <a:tblPr firstRow="1" bandRow="1">
                <a:tableStyleId>{5940675A-B579-460E-94D1-54222C63F5DA}</a:tableStyleId>
              </a:tblPr>
              <a:tblGrid>
                <a:gridCol w="1113762"/>
                <a:gridCol w="3325807"/>
              </a:tblGrid>
              <a:tr h="0">
                <a:tc>
                  <a:txBody>
                    <a:bodyPr/>
                    <a:lstStyle/>
                    <a:p>
                      <a:r>
                        <a:rPr lang="en-US" dirty="0" smtClean="0"/>
                        <a:t>PDN</a:t>
                      </a:r>
                      <a:endParaRPr lang="en-IN" dirty="0"/>
                    </a:p>
                  </a:txBody>
                  <a:tcPr/>
                </a:tc>
                <a:tc>
                  <a:txBody>
                    <a:bodyPr/>
                    <a:lstStyle/>
                    <a:p>
                      <a:r>
                        <a:rPr lang="en-IN" dirty="0" smtClean="0"/>
                        <a:t>Packet Data Network</a:t>
                      </a:r>
                      <a:endParaRPr lang="en-IN" dirty="0"/>
                    </a:p>
                  </a:txBody>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571520977"/>
              </p:ext>
            </p:extLst>
          </p:nvPr>
        </p:nvGraphicFramePr>
        <p:xfrm>
          <a:off x="8084457" y="4504125"/>
          <a:ext cx="4107543" cy="640080"/>
        </p:xfrm>
        <a:graphic>
          <a:graphicData uri="http://schemas.openxmlformats.org/drawingml/2006/table">
            <a:tbl>
              <a:tblPr firstRow="1" bandRow="1">
                <a:tableStyleId>{5940675A-B579-460E-94D1-54222C63F5DA}</a:tableStyleId>
              </a:tblPr>
              <a:tblGrid>
                <a:gridCol w="1030466"/>
                <a:gridCol w="3077077"/>
              </a:tblGrid>
              <a:tr h="0">
                <a:tc>
                  <a:txBody>
                    <a:bodyPr/>
                    <a:lstStyle/>
                    <a:p>
                      <a:r>
                        <a:rPr lang="en-US" dirty="0" smtClean="0"/>
                        <a:t>PSTN</a:t>
                      </a:r>
                      <a:endParaRPr lang="en-IN" dirty="0"/>
                    </a:p>
                  </a:txBody>
                  <a:tcPr/>
                </a:tc>
                <a:tc>
                  <a:txBody>
                    <a:bodyPr/>
                    <a:lstStyle/>
                    <a:p>
                      <a:r>
                        <a:rPr lang="en-IN" dirty="0" smtClean="0"/>
                        <a:t>Public Switching Telephone Network</a:t>
                      </a:r>
                      <a:endParaRPr lang="en-IN" dirty="0"/>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420396420"/>
              </p:ext>
            </p:extLst>
          </p:nvPr>
        </p:nvGraphicFramePr>
        <p:xfrm>
          <a:off x="8084457" y="5147767"/>
          <a:ext cx="4107543" cy="365760"/>
        </p:xfrm>
        <a:graphic>
          <a:graphicData uri="http://schemas.openxmlformats.org/drawingml/2006/table">
            <a:tbl>
              <a:tblPr firstRow="1" bandRow="1">
                <a:tableStyleId>{5940675A-B579-460E-94D1-54222C63F5DA}</a:tableStyleId>
              </a:tblPr>
              <a:tblGrid>
                <a:gridCol w="1030466"/>
                <a:gridCol w="3077077"/>
              </a:tblGrid>
              <a:tr h="341087">
                <a:tc>
                  <a:txBody>
                    <a:bodyPr/>
                    <a:lstStyle/>
                    <a:p>
                      <a:r>
                        <a:rPr lang="en-US" dirty="0" smtClean="0"/>
                        <a:t>VLR</a:t>
                      </a:r>
                      <a:endParaRPr lang="en-IN" dirty="0"/>
                    </a:p>
                  </a:txBody>
                  <a:tcPr/>
                </a:tc>
                <a:tc>
                  <a:txBody>
                    <a:bodyPr/>
                    <a:lstStyle/>
                    <a:p>
                      <a:r>
                        <a:rPr lang="en-IN" sz="1800" b="0" i="0" kern="1200" dirty="0" smtClean="0">
                          <a:solidFill>
                            <a:schemeClr val="tx1"/>
                          </a:solidFill>
                          <a:effectLst/>
                          <a:latin typeface="+mn-lt"/>
                          <a:ea typeface="+mn-ea"/>
                          <a:cs typeface="+mn-cs"/>
                        </a:rPr>
                        <a:t>Visitor</a:t>
                      </a:r>
                      <a:r>
                        <a:rPr lang="en-IN" sz="1800" b="0" i="0" kern="1200" baseline="0" dirty="0" smtClean="0">
                          <a:solidFill>
                            <a:schemeClr val="tx1"/>
                          </a:solidFill>
                          <a:effectLst/>
                          <a:latin typeface="+mn-lt"/>
                          <a:ea typeface="+mn-ea"/>
                          <a:cs typeface="+mn-cs"/>
                        </a:rPr>
                        <a:t> </a:t>
                      </a:r>
                      <a:r>
                        <a:rPr lang="en-IN" sz="1800" b="0" i="0" kern="1200" dirty="0" smtClean="0">
                          <a:solidFill>
                            <a:schemeClr val="tx1"/>
                          </a:solidFill>
                          <a:effectLst/>
                          <a:latin typeface="+mn-lt"/>
                          <a:ea typeface="+mn-ea"/>
                          <a:cs typeface="+mn-cs"/>
                        </a:rPr>
                        <a:t>Location Register</a:t>
                      </a:r>
                      <a:endParaRPr lang="en-IN" dirty="0"/>
                    </a:p>
                  </a:txBody>
                  <a:tcPr/>
                </a:tc>
              </a:tr>
            </a:tbl>
          </a:graphicData>
        </a:graphic>
      </p:graphicFrame>
    </p:spTree>
    <p:extLst>
      <p:ext uri="{BB962C8B-B14F-4D97-AF65-F5344CB8AC3E}">
        <p14:creationId xmlns:p14="http://schemas.microsoft.com/office/powerpoint/2010/main" val="294324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771"/>
            <a:ext cx="12192000" cy="711200"/>
          </a:xfrm>
        </p:spPr>
        <p:txBody>
          <a:bodyPr/>
          <a:lstStyle/>
          <a:p>
            <a:r>
              <a:rPr lang="en-US" dirty="0"/>
              <a:t>GSM Architecture</a:t>
            </a:r>
            <a:endParaRPr lang="en-IN" dirty="0"/>
          </a:p>
        </p:txBody>
      </p:sp>
      <p:sp>
        <p:nvSpPr>
          <p:cNvPr id="4" name="Cube 3">
            <a:extLst>
              <a:ext uri="{FF2B5EF4-FFF2-40B4-BE49-F238E27FC236}">
                <a16:creationId xmlns="" xmlns:a16="http://schemas.microsoft.com/office/drawing/2014/main" id="{558951A1-8ED2-6C4F-9AB4-0A8425EA8780}"/>
              </a:ext>
            </a:extLst>
          </p:cNvPr>
          <p:cNvSpPr/>
          <p:nvPr/>
        </p:nvSpPr>
        <p:spPr>
          <a:xfrm>
            <a:off x="4724400" y="2872815"/>
            <a:ext cx="838200" cy="838200"/>
          </a:xfrm>
          <a:prstGeom prst="cube">
            <a:avLst/>
          </a:prstGeom>
          <a:solidFill>
            <a:srgbClr val="CC99FF"/>
          </a:solidFill>
          <a:ln>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MSC</a:t>
            </a:r>
          </a:p>
        </p:txBody>
      </p:sp>
      <p:sp>
        <p:nvSpPr>
          <p:cNvPr id="5" name="Cube 4">
            <a:extLst>
              <a:ext uri="{FF2B5EF4-FFF2-40B4-BE49-F238E27FC236}">
                <a16:creationId xmlns="" xmlns:a16="http://schemas.microsoft.com/office/drawing/2014/main" id="{6056ECB9-8511-8B47-9B26-F1F088A35F0B}"/>
              </a:ext>
            </a:extLst>
          </p:cNvPr>
          <p:cNvSpPr/>
          <p:nvPr/>
        </p:nvSpPr>
        <p:spPr>
          <a:xfrm>
            <a:off x="7004607" y="2650532"/>
            <a:ext cx="838200" cy="838200"/>
          </a:xfrm>
          <a:prstGeom prst="cube">
            <a:avLst/>
          </a:prstGeom>
          <a:solidFill>
            <a:schemeClr val="tx2">
              <a:lumMod val="60000"/>
              <a:lumOff val="40000"/>
            </a:schemeClr>
          </a:solidFill>
          <a:ln>
            <a:solidFill>
              <a:schemeClr val="tx2">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b="1" dirty="0"/>
              <a:t>GMSC</a:t>
            </a:r>
          </a:p>
        </p:txBody>
      </p:sp>
      <p:sp>
        <p:nvSpPr>
          <p:cNvPr id="6" name="Cube 5">
            <a:extLst>
              <a:ext uri="{FF2B5EF4-FFF2-40B4-BE49-F238E27FC236}">
                <a16:creationId xmlns="" xmlns:a16="http://schemas.microsoft.com/office/drawing/2014/main" id="{9695842B-5191-F946-A224-DA8C18BB40AA}"/>
              </a:ext>
            </a:extLst>
          </p:cNvPr>
          <p:cNvSpPr/>
          <p:nvPr/>
        </p:nvSpPr>
        <p:spPr>
          <a:xfrm>
            <a:off x="7213345" y="1220284"/>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ISC</a:t>
            </a:r>
          </a:p>
        </p:txBody>
      </p:sp>
      <p:sp>
        <p:nvSpPr>
          <p:cNvPr id="7" name="Cube 6">
            <a:extLst>
              <a:ext uri="{FF2B5EF4-FFF2-40B4-BE49-F238E27FC236}">
                <a16:creationId xmlns="" xmlns:a16="http://schemas.microsoft.com/office/drawing/2014/main" id="{36DB544E-B579-104B-8176-28EAAD1B8575}"/>
              </a:ext>
            </a:extLst>
          </p:cNvPr>
          <p:cNvSpPr/>
          <p:nvPr/>
        </p:nvSpPr>
        <p:spPr>
          <a:xfrm>
            <a:off x="4933950" y="1066800"/>
            <a:ext cx="838200" cy="838200"/>
          </a:xfrm>
          <a:prstGeom prst="cube">
            <a:avLst/>
          </a:prstGeom>
          <a:solidFill>
            <a:schemeClr val="accent2">
              <a:lumMod val="40000"/>
              <a:lumOff val="60000"/>
            </a:schemeClr>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OMC</a:t>
            </a:r>
          </a:p>
        </p:txBody>
      </p:sp>
      <p:sp>
        <p:nvSpPr>
          <p:cNvPr id="8" name="Cube 7">
            <a:extLst>
              <a:ext uri="{FF2B5EF4-FFF2-40B4-BE49-F238E27FC236}">
                <a16:creationId xmlns="" xmlns:a16="http://schemas.microsoft.com/office/drawing/2014/main" id="{E70231C6-27F4-1945-BADE-1E4D5D3AF00E}"/>
              </a:ext>
            </a:extLst>
          </p:cNvPr>
          <p:cNvSpPr/>
          <p:nvPr/>
        </p:nvSpPr>
        <p:spPr>
          <a:xfrm>
            <a:off x="3313877" y="4173928"/>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9" name="Cube 8">
            <a:extLst>
              <a:ext uri="{FF2B5EF4-FFF2-40B4-BE49-F238E27FC236}">
                <a16:creationId xmlns="" xmlns:a16="http://schemas.microsoft.com/office/drawing/2014/main" id="{61FB08C9-BC41-0148-A486-5BF3750CF296}"/>
              </a:ext>
            </a:extLst>
          </p:cNvPr>
          <p:cNvSpPr/>
          <p:nvPr/>
        </p:nvSpPr>
        <p:spPr>
          <a:xfrm>
            <a:off x="2848116" y="2176016"/>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10" name="Cube 9">
            <a:extLst>
              <a:ext uri="{FF2B5EF4-FFF2-40B4-BE49-F238E27FC236}">
                <a16:creationId xmlns="" xmlns:a16="http://schemas.microsoft.com/office/drawing/2014/main" id="{FCB66AE3-BD62-634C-BD3B-CF63521B7229}"/>
              </a:ext>
            </a:extLst>
          </p:cNvPr>
          <p:cNvSpPr/>
          <p:nvPr/>
        </p:nvSpPr>
        <p:spPr>
          <a:xfrm>
            <a:off x="456879" y="2408349"/>
            <a:ext cx="778622" cy="55608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1" name="Cube 10">
            <a:extLst>
              <a:ext uri="{FF2B5EF4-FFF2-40B4-BE49-F238E27FC236}">
                <a16:creationId xmlns="" xmlns:a16="http://schemas.microsoft.com/office/drawing/2014/main" id="{12A4D9EE-AB11-B744-97D3-AE3328C92A52}"/>
              </a:ext>
            </a:extLst>
          </p:cNvPr>
          <p:cNvSpPr/>
          <p:nvPr/>
        </p:nvSpPr>
        <p:spPr>
          <a:xfrm>
            <a:off x="882384" y="4368197"/>
            <a:ext cx="764858" cy="5587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2" name="Hexagon 11">
            <a:extLst>
              <a:ext uri="{FF2B5EF4-FFF2-40B4-BE49-F238E27FC236}">
                <a16:creationId xmlns="" xmlns:a16="http://schemas.microsoft.com/office/drawing/2014/main" id="{01264BFA-6A44-2846-B96C-46FCFC352E23}"/>
              </a:ext>
            </a:extLst>
          </p:cNvPr>
          <p:cNvSpPr/>
          <p:nvPr/>
        </p:nvSpPr>
        <p:spPr>
          <a:xfrm rot="1631668">
            <a:off x="1038323" y="5159205"/>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Hexagon 12">
            <a:extLst>
              <a:ext uri="{FF2B5EF4-FFF2-40B4-BE49-F238E27FC236}">
                <a16:creationId xmlns="" xmlns:a16="http://schemas.microsoft.com/office/drawing/2014/main" id="{9BEFFFAD-2B35-8142-9578-1F546D634FD4}"/>
              </a:ext>
            </a:extLst>
          </p:cNvPr>
          <p:cNvSpPr/>
          <p:nvPr/>
        </p:nvSpPr>
        <p:spPr>
          <a:xfrm rot="1631668">
            <a:off x="384838" y="4155622"/>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Cube 13">
            <a:extLst>
              <a:ext uri="{FF2B5EF4-FFF2-40B4-BE49-F238E27FC236}">
                <a16:creationId xmlns="" xmlns:a16="http://schemas.microsoft.com/office/drawing/2014/main" id="{EBA43F57-8140-384F-A229-E68AC2653CCF}"/>
              </a:ext>
            </a:extLst>
          </p:cNvPr>
          <p:cNvSpPr/>
          <p:nvPr/>
        </p:nvSpPr>
        <p:spPr>
          <a:xfrm>
            <a:off x="1146301" y="5410200"/>
            <a:ext cx="834900" cy="5578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5" name="Hexagon 14">
            <a:extLst>
              <a:ext uri="{FF2B5EF4-FFF2-40B4-BE49-F238E27FC236}">
                <a16:creationId xmlns="" xmlns:a16="http://schemas.microsoft.com/office/drawing/2014/main" id="{1963FC75-9613-804F-B098-6A1BE3A04954}"/>
              </a:ext>
            </a:extLst>
          </p:cNvPr>
          <p:cNvSpPr/>
          <p:nvPr/>
        </p:nvSpPr>
        <p:spPr>
          <a:xfrm rot="1631668">
            <a:off x="923034" y="3142750"/>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Hexagon 15">
            <a:extLst>
              <a:ext uri="{FF2B5EF4-FFF2-40B4-BE49-F238E27FC236}">
                <a16:creationId xmlns="" xmlns:a16="http://schemas.microsoft.com/office/drawing/2014/main" id="{A0ACB754-BFD6-974E-8727-536CD55783E5}"/>
              </a:ext>
            </a:extLst>
          </p:cNvPr>
          <p:cNvSpPr/>
          <p:nvPr/>
        </p:nvSpPr>
        <p:spPr>
          <a:xfrm rot="1631668">
            <a:off x="265182" y="2146177"/>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7" name="Group 16">
            <a:extLst>
              <a:ext uri="{FF2B5EF4-FFF2-40B4-BE49-F238E27FC236}">
                <a16:creationId xmlns="" xmlns:a16="http://schemas.microsoft.com/office/drawing/2014/main" id="{A6C32737-B5D3-1642-A8DE-9FA18ABE056A}"/>
              </a:ext>
            </a:extLst>
          </p:cNvPr>
          <p:cNvGrpSpPr/>
          <p:nvPr/>
        </p:nvGrpSpPr>
        <p:grpSpPr>
          <a:xfrm rot="13835909">
            <a:off x="1494096" y="5078481"/>
            <a:ext cx="395309" cy="284997"/>
            <a:chOff x="7305676" y="3613321"/>
            <a:chExt cx="562724" cy="527866"/>
          </a:xfrm>
        </p:grpSpPr>
        <p:sp>
          <p:nvSpPr>
            <p:cNvPr id="18" name="Half Frame 17">
              <a:extLst>
                <a:ext uri="{FF2B5EF4-FFF2-40B4-BE49-F238E27FC236}">
                  <a16:creationId xmlns="" xmlns:a16="http://schemas.microsoft.com/office/drawing/2014/main" id="{691C2E2B-AD13-DC48-988C-3EC1CE765E42}"/>
                </a:ext>
              </a:extLst>
            </p:cNvPr>
            <p:cNvSpPr/>
            <p:nvPr/>
          </p:nvSpPr>
          <p:spPr>
            <a:xfrm>
              <a:off x="7620000" y="3892550"/>
              <a:ext cx="248400" cy="248637"/>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 xmlns:a16="http://schemas.microsoft.com/office/drawing/2014/main" id="{2ED9EBB5-231B-6943-82B5-3DF5746B21D2}"/>
                </a:ext>
              </a:extLst>
            </p:cNvPr>
            <p:cNvCxnSpPr>
              <a:cxnSpLocks/>
            </p:cNvCxnSpPr>
            <p:nvPr/>
          </p:nvCxnSpPr>
          <p:spPr>
            <a:xfrm flipH="1" flipV="1">
              <a:off x="7305676" y="3613321"/>
              <a:ext cx="466724" cy="428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 xmlns:a16="http://schemas.microsoft.com/office/drawing/2014/main" id="{0038FC20-15C2-E943-AB3B-A133F1A5C016}"/>
              </a:ext>
            </a:extLst>
          </p:cNvPr>
          <p:cNvPicPr>
            <a:picLocks noChangeAspect="1"/>
          </p:cNvPicPr>
          <p:nvPr/>
        </p:nvPicPr>
        <p:blipFill>
          <a:blip r:embed="rId2"/>
          <a:stretch>
            <a:fillRect/>
          </a:stretch>
        </p:blipFill>
        <p:spPr>
          <a:xfrm>
            <a:off x="1692453" y="5977225"/>
            <a:ext cx="342900" cy="342900"/>
          </a:xfrm>
          <a:prstGeom prst="rect">
            <a:avLst/>
          </a:prstGeom>
        </p:spPr>
      </p:pic>
      <p:grpSp>
        <p:nvGrpSpPr>
          <p:cNvPr id="21" name="Group 20">
            <a:extLst>
              <a:ext uri="{FF2B5EF4-FFF2-40B4-BE49-F238E27FC236}">
                <a16:creationId xmlns="" xmlns:a16="http://schemas.microsoft.com/office/drawing/2014/main" id="{0F489829-3C4F-4342-B726-92280A7A149C}"/>
              </a:ext>
            </a:extLst>
          </p:cNvPr>
          <p:cNvGrpSpPr/>
          <p:nvPr/>
        </p:nvGrpSpPr>
        <p:grpSpPr>
          <a:xfrm rot="13835909">
            <a:off x="853232" y="4106235"/>
            <a:ext cx="395309" cy="284997"/>
            <a:chOff x="7305676" y="3613321"/>
            <a:chExt cx="562724" cy="527866"/>
          </a:xfrm>
        </p:grpSpPr>
        <p:sp>
          <p:nvSpPr>
            <p:cNvPr id="22" name="Half Frame 21">
              <a:extLst>
                <a:ext uri="{FF2B5EF4-FFF2-40B4-BE49-F238E27FC236}">
                  <a16:creationId xmlns="" xmlns:a16="http://schemas.microsoft.com/office/drawing/2014/main" id="{7984C537-0640-B049-97FB-7341033E0B19}"/>
                </a:ext>
              </a:extLst>
            </p:cNvPr>
            <p:cNvSpPr/>
            <p:nvPr/>
          </p:nvSpPr>
          <p:spPr>
            <a:xfrm>
              <a:off x="7620000" y="3892550"/>
              <a:ext cx="248400" cy="248637"/>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 xmlns:a16="http://schemas.microsoft.com/office/drawing/2014/main" id="{8FEB0C91-152D-724F-BAD7-118F1B6755D3}"/>
                </a:ext>
              </a:extLst>
            </p:cNvPr>
            <p:cNvCxnSpPr>
              <a:cxnSpLocks/>
            </p:cNvCxnSpPr>
            <p:nvPr/>
          </p:nvCxnSpPr>
          <p:spPr>
            <a:xfrm flipH="1" flipV="1">
              <a:off x="7305676" y="3613321"/>
              <a:ext cx="466724" cy="428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 xmlns:a16="http://schemas.microsoft.com/office/drawing/2014/main" id="{AC8F6DAC-FF20-6640-84E6-3A417E0C352C}"/>
              </a:ext>
            </a:extLst>
          </p:cNvPr>
          <p:cNvGrpSpPr/>
          <p:nvPr/>
        </p:nvGrpSpPr>
        <p:grpSpPr>
          <a:xfrm rot="13835909">
            <a:off x="646190" y="2177544"/>
            <a:ext cx="395309" cy="370398"/>
            <a:chOff x="7305676" y="3613321"/>
            <a:chExt cx="562724" cy="527866"/>
          </a:xfrm>
        </p:grpSpPr>
        <p:sp>
          <p:nvSpPr>
            <p:cNvPr id="25" name="Half Frame 24">
              <a:extLst>
                <a:ext uri="{FF2B5EF4-FFF2-40B4-BE49-F238E27FC236}">
                  <a16:creationId xmlns="" xmlns:a16="http://schemas.microsoft.com/office/drawing/2014/main" id="{15BE3D44-C8EF-D342-A366-140CC934F8C5}"/>
                </a:ext>
              </a:extLst>
            </p:cNvPr>
            <p:cNvSpPr/>
            <p:nvPr/>
          </p:nvSpPr>
          <p:spPr>
            <a:xfrm>
              <a:off x="7620000" y="3892550"/>
              <a:ext cx="248400" cy="248637"/>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 xmlns:a16="http://schemas.microsoft.com/office/drawing/2014/main" id="{0BD0337F-7F7E-EB4F-BDD1-21AE3EE81163}"/>
                </a:ext>
              </a:extLst>
            </p:cNvPr>
            <p:cNvCxnSpPr>
              <a:cxnSpLocks/>
            </p:cNvCxnSpPr>
            <p:nvPr/>
          </p:nvCxnSpPr>
          <p:spPr>
            <a:xfrm flipH="1" flipV="1">
              <a:off x="7305676" y="3613321"/>
              <a:ext cx="466724" cy="428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 xmlns:a16="http://schemas.microsoft.com/office/drawing/2014/main" id="{8DBEE774-F7C9-734A-94A0-1EEBA35F8E5D}"/>
              </a:ext>
            </a:extLst>
          </p:cNvPr>
          <p:cNvPicPr>
            <a:picLocks noChangeAspect="1"/>
          </p:cNvPicPr>
          <p:nvPr/>
        </p:nvPicPr>
        <p:blipFill>
          <a:blip r:embed="rId2"/>
          <a:stretch>
            <a:fillRect/>
          </a:stretch>
        </p:blipFill>
        <p:spPr>
          <a:xfrm>
            <a:off x="2042974" y="5634325"/>
            <a:ext cx="342900" cy="342900"/>
          </a:xfrm>
          <a:prstGeom prst="rect">
            <a:avLst/>
          </a:prstGeom>
        </p:spPr>
      </p:pic>
      <p:pic>
        <p:nvPicPr>
          <p:cNvPr id="28" name="Picture 27">
            <a:extLst>
              <a:ext uri="{FF2B5EF4-FFF2-40B4-BE49-F238E27FC236}">
                <a16:creationId xmlns="" xmlns:a16="http://schemas.microsoft.com/office/drawing/2014/main" id="{8F5DB1C1-CC26-DA4C-B320-EC92515B5CE2}"/>
              </a:ext>
            </a:extLst>
          </p:cNvPr>
          <p:cNvPicPr>
            <a:picLocks noChangeAspect="1"/>
          </p:cNvPicPr>
          <p:nvPr/>
        </p:nvPicPr>
        <p:blipFill>
          <a:blip r:embed="rId2"/>
          <a:stretch>
            <a:fillRect/>
          </a:stretch>
        </p:blipFill>
        <p:spPr>
          <a:xfrm>
            <a:off x="760357" y="3015690"/>
            <a:ext cx="342900" cy="342900"/>
          </a:xfrm>
          <a:prstGeom prst="rect">
            <a:avLst/>
          </a:prstGeom>
        </p:spPr>
      </p:pic>
      <p:pic>
        <p:nvPicPr>
          <p:cNvPr id="29" name="Picture 28">
            <a:extLst>
              <a:ext uri="{FF2B5EF4-FFF2-40B4-BE49-F238E27FC236}">
                <a16:creationId xmlns="" xmlns:a16="http://schemas.microsoft.com/office/drawing/2014/main" id="{6D69A19D-B346-BE4A-81E7-42A1C167706E}"/>
              </a:ext>
            </a:extLst>
          </p:cNvPr>
          <p:cNvPicPr>
            <a:picLocks noChangeAspect="1"/>
          </p:cNvPicPr>
          <p:nvPr/>
        </p:nvPicPr>
        <p:blipFill>
          <a:blip r:embed="rId2"/>
          <a:stretch>
            <a:fillRect/>
          </a:stretch>
        </p:blipFill>
        <p:spPr>
          <a:xfrm>
            <a:off x="1191976" y="2638785"/>
            <a:ext cx="342900" cy="342900"/>
          </a:xfrm>
          <a:prstGeom prst="rect">
            <a:avLst/>
          </a:prstGeom>
        </p:spPr>
      </p:pic>
      <p:pic>
        <p:nvPicPr>
          <p:cNvPr id="30" name="Picture 29">
            <a:extLst>
              <a:ext uri="{FF2B5EF4-FFF2-40B4-BE49-F238E27FC236}">
                <a16:creationId xmlns="" xmlns:a16="http://schemas.microsoft.com/office/drawing/2014/main" id="{995AE9FE-3F8C-9C45-97A7-1399DD71D180}"/>
              </a:ext>
            </a:extLst>
          </p:cNvPr>
          <p:cNvPicPr>
            <a:picLocks noChangeAspect="1"/>
          </p:cNvPicPr>
          <p:nvPr/>
        </p:nvPicPr>
        <p:blipFill>
          <a:blip r:embed="rId2"/>
          <a:stretch>
            <a:fillRect/>
          </a:stretch>
        </p:blipFill>
        <p:spPr>
          <a:xfrm>
            <a:off x="533940" y="4656798"/>
            <a:ext cx="342900" cy="342900"/>
          </a:xfrm>
          <a:prstGeom prst="rect">
            <a:avLst/>
          </a:prstGeom>
        </p:spPr>
      </p:pic>
      <p:sp>
        <p:nvSpPr>
          <p:cNvPr id="31" name="Freeform 30">
            <a:extLst>
              <a:ext uri="{FF2B5EF4-FFF2-40B4-BE49-F238E27FC236}">
                <a16:creationId xmlns="" xmlns:a16="http://schemas.microsoft.com/office/drawing/2014/main" id="{B533785D-D5F2-2941-9123-50ED58068708}"/>
              </a:ext>
            </a:extLst>
          </p:cNvPr>
          <p:cNvSpPr/>
          <p:nvPr/>
        </p:nvSpPr>
        <p:spPr>
          <a:xfrm>
            <a:off x="921573" y="2335641"/>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 xmlns:a16="http://schemas.microsoft.com/office/drawing/2014/main" id="{BE185AB3-92DA-E240-92FD-72CC66FB0395}"/>
              </a:ext>
            </a:extLst>
          </p:cNvPr>
          <p:cNvSpPr/>
          <p:nvPr/>
        </p:nvSpPr>
        <p:spPr>
          <a:xfrm rot="16552411">
            <a:off x="600517" y="4238612"/>
            <a:ext cx="509666" cy="374755"/>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 xmlns:a16="http://schemas.microsoft.com/office/drawing/2014/main" id="{610F1373-0B72-A54E-800A-D14A02DFD51E}"/>
              </a:ext>
            </a:extLst>
          </p:cNvPr>
          <p:cNvSpPr/>
          <p:nvPr/>
        </p:nvSpPr>
        <p:spPr>
          <a:xfrm>
            <a:off x="921572" y="2335640"/>
            <a:ext cx="45719" cy="732552"/>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 xmlns:a16="http://schemas.microsoft.com/office/drawing/2014/main" id="{A9D30BD3-E4EA-E64A-87A5-DC3DB5D0A0CD}"/>
              </a:ext>
            </a:extLst>
          </p:cNvPr>
          <p:cNvSpPr/>
          <p:nvPr/>
        </p:nvSpPr>
        <p:spPr>
          <a:xfrm>
            <a:off x="1719018" y="5153067"/>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 xmlns:a16="http://schemas.microsoft.com/office/drawing/2014/main" id="{EE1BB37A-A344-B24E-A08B-D49DC5EE48A9}"/>
              </a:ext>
            </a:extLst>
          </p:cNvPr>
          <p:cNvSpPr/>
          <p:nvPr/>
        </p:nvSpPr>
        <p:spPr>
          <a:xfrm>
            <a:off x="1719018" y="5283967"/>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 xmlns:a16="http://schemas.microsoft.com/office/drawing/2014/main" id="{88A2E71D-A54C-3341-88CF-CECBF0423386}"/>
              </a:ext>
            </a:extLst>
          </p:cNvPr>
          <p:cNvCxnSpPr>
            <a:cxnSpLocks/>
            <a:stCxn id="4" idx="2"/>
            <a:endCxn id="9" idx="5"/>
          </p:cNvCxnSpPr>
          <p:nvPr/>
        </p:nvCxnSpPr>
        <p:spPr>
          <a:xfrm flipH="1" flipV="1">
            <a:off x="3533916" y="2433191"/>
            <a:ext cx="1190484" cy="963499"/>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 xmlns:a16="http://schemas.microsoft.com/office/drawing/2014/main" id="{CA54A148-DBDC-D141-B164-FEF1A014E9A3}"/>
              </a:ext>
            </a:extLst>
          </p:cNvPr>
          <p:cNvCxnSpPr>
            <a:cxnSpLocks/>
            <a:stCxn id="4" idx="3"/>
            <a:endCxn id="8" idx="5"/>
          </p:cNvCxnSpPr>
          <p:nvPr/>
        </p:nvCxnSpPr>
        <p:spPr>
          <a:xfrm flipH="1">
            <a:off x="3999677" y="3711015"/>
            <a:ext cx="1039048" cy="720088"/>
          </a:xfrm>
          <a:prstGeom prst="line">
            <a:avLst/>
          </a:prstGeom>
          <a:ln/>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 xmlns:a16="http://schemas.microsoft.com/office/drawing/2014/main" id="{5E08CFAB-4D7E-6546-9EC2-11DE37649E88}"/>
              </a:ext>
            </a:extLst>
          </p:cNvPr>
          <p:cNvCxnSpPr>
            <a:cxnSpLocks/>
            <a:stCxn id="8" idx="2"/>
            <a:endCxn id="14" idx="5"/>
          </p:cNvCxnSpPr>
          <p:nvPr/>
        </p:nvCxnSpPr>
        <p:spPr>
          <a:xfrm flipH="1">
            <a:off x="1981201" y="4602553"/>
            <a:ext cx="1332676" cy="1016857"/>
          </a:xfrm>
          <a:prstGeom prst="line">
            <a:avLst/>
          </a:prstGeom>
          <a:ln/>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 xmlns:a16="http://schemas.microsoft.com/office/drawing/2014/main" id="{3811EF35-143C-3B4F-8960-6E230385A7DB}"/>
              </a:ext>
            </a:extLst>
          </p:cNvPr>
          <p:cNvCxnSpPr>
            <a:cxnSpLocks/>
            <a:stCxn id="8" idx="2"/>
            <a:endCxn id="11" idx="5"/>
          </p:cNvCxnSpPr>
          <p:nvPr/>
        </p:nvCxnSpPr>
        <p:spPr>
          <a:xfrm flipH="1" flipV="1">
            <a:off x="1647242" y="4577744"/>
            <a:ext cx="1666635" cy="24809"/>
          </a:xfrm>
          <a:prstGeom prst="line">
            <a:avLst/>
          </a:prstGeom>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 xmlns:a16="http://schemas.microsoft.com/office/drawing/2014/main" id="{713F5415-CC93-224C-8C86-337711BAE739}"/>
              </a:ext>
            </a:extLst>
          </p:cNvPr>
          <p:cNvCxnSpPr>
            <a:cxnSpLocks/>
            <a:stCxn id="9" idx="2"/>
            <a:endCxn id="10" idx="5"/>
          </p:cNvCxnSpPr>
          <p:nvPr/>
        </p:nvCxnSpPr>
        <p:spPr>
          <a:xfrm flipH="1">
            <a:off x="1235501" y="2604641"/>
            <a:ext cx="1612615" cy="12239"/>
          </a:xfrm>
          <a:prstGeom prst="line">
            <a:avLst/>
          </a:prstGeom>
          <a:ln/>
        </p:spPr>
        <p:style>
          <a:lnRef idx="2">
            <a:schemeClr val="dk1"/>
          </a:lnRef>
          <a:fillRef idx="0">
            <a:schemeClr val="dk1"/>
          </a:fillRef>
          <a:effectRef idx="1">
            <a:schemeClr val="dk1"/>
          </a:effectRef>
          <a:fontRef idx="minor">
            <a:schemeClr val="tx1"/>
          </a:fontRef>
        </p:style>
      </p:cxnSp>
      <p:sp>
        <p:nvSpPr>
          <p:cNvPr id="41" name="Can 40">
            <a:extLst>
              <a:ext uri="{FF2B5EF4-FFF2-40B4-BE49-F238E27FC236}">
                <a16:creationId xmlns="" xmlns:a16="http://schemas.microsoft.com/office/drawing/2014/main" id="{D640A1DD-7762-384D-B0BB-F0693FAF4B71}"/>
              </a:ext>
            </a:extLst>
          </p:cNvPr>
          <p:cNvSpPr/>
          <p:nvPr/>
        </p:nvSpPr>
        <p:spPr>
          <a:xfrm>
            <a:off x="5332354" y="4025936"/>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VLR</a:t>
            </a:r>
            <a:endParaRPr lang="en-US" b="1" dirty="0"/>
          </a:p>
        </p:txBody>
      </p:sp>
      <p:sp>
        <p:nvSpPr>
          <p:cNvPr id="42" name="Can 41">
            <a:extLst>
              <a:ext uri="{FF2B5EF4-FFF2-40B4-BE49-F238E27FC236}">
                <a16:creationId xmlns="" xmlns:a16="http://schemas.microsoft.com/office/drawing/2014/main" id="{A44E54A3-E292-F04E-85AA-181E498BE06C}"/>
              </a:ext>
            </a:extLst>
          </p:cNvPr>
          <p:cNvSpPr/>
          <p:nvPr/>
        </p:nvSpPr>
        <p:spPr>
          <a:xfrm>
            <a:off x="6123452" y="4577744"/>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HLR</a:t>
            </a:r>
            <a:endParaRPr lang="en-US" b="1" dirty="0"/>
          </a:p>
        </p:txBody>
      </p:sp>
      <p:sp>
        <p:nvSpPr>
          <p:cNvPr id="43" name="Can 42">
            <a:extLst>
              <a:ext uri="{FF2B5EF4-FFF2-40B4-BE49-F238E27FC236}">
                <a16:creationId xmlns="" xmlns:a16="http://schemas.microsoft.com/office/drawing/2014/main" id="{D8C25376-E3A7-8742-AC18-891D9523A460}"/>
              </a:ext>
            </a:extLst>
          </p:cNvPr>
          <p:cNvSpPr/>
          <p:nvPr/>
        </p:nvSpPr>
        <p:spPr>
          <a:xfrm>
            <a:off x="6873118" y="5086992"/>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AUC</a:t>
            </a:r>
            <a:endParaRPr lang="en-US" b="1" dirty="0"/>
          </a:p>
        </p:txBody>
      </p:sp>
      <p:sp>
        <p:nvSpPr>
          <p:cNvPr id="44" name="Can 43">
            <a:extLst>
              <a:ext uri="{FF2B5EF4-FFF2-40B4-BE49-F238E27FC236}">
                <a16:creationId xmlns="" xmlns:a16="http://schemas.microsoft.com/office/drawing/2014/main" id="{72AB5613-FA4B-E44F-83B8-A397F9348B58}"/>
              </a:ext>
            </a:extLst>
          </p:cNvPr>
          <p:cNvSpPr/>
          <p:nvPr/>
        </p:nvSpPr>
        <p:spPr>
          <a:xfrm>
            <a:off x="7799710" y="5531641"/>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EIR</a:t>
            </a:r>
            <a:endParaRPr lang="en-US" b="1" dirty="0"/>
          </a:p>
        </p:txBody>
      </p:sp>
      <p:cxnSp>
        <p:nvCxnSpPr>
          <p:cNvPr id="45" name="Straight Connector 44">
            <a:extLst>
              <a:ext uri="{FF2B5EF4-FFF2-40B4-BE49-F238E27FC236}">
                <a16:creationId xmlns="" xmlns:a16="http://schemas.microsoft.com/office/drawing/2014/main" id="{A9EDA809-73CE-BA44-A670-6909D50E4893}"/>
              </a:ext>
            </a:extLst>
          </p:cNvPr>
          <p:cNvCxnSpPr>
            <a:cxnSpLocks/>
            <a:endCxn id="4" idx="4"/>
          </p:cNvCxnSpPr>
          <p:nvPr/>
        </p:nvCxnSpPr>
        <p:spPr>
          <a:xfrm flipH="1" flipV="1">
            <a:off x="5353050" y="3396690"/>
            <a:ext cx="3600450" cy="222272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 xmlns:a16="http://schemas.microsoft.com/office/drawing/2014/main" id="{EF843DD1-AAD8-5C46-8990-A0109090F7F1}"/>
              </a:ext>
            </a:extLst>
          </p:cNvPr>
          <p:cNvCxnSpPr>
            <a:cxnSpLocks/>
            <a:endCxn id="41" idx="4"/>
          </p:cNvCxnSpPr>
          <p:nvPr/>
        </p:nvCxnSpPr>
        <p:spPr>
          <a:xfrm flipH="1">
            <a:off x="5840613" y="43018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 xmlns:a16="http://schemas.microsoft.com/office/drawing/2014/main" id="{0F21B0DE-0DB4-074E-9776-6C9C33620315}"/>
              </a:ext>
            </a:extLst>
          </p:cNvPr>
          <p:cNvCxnSpPr>
            <a:cxnSpLocks/>
          </p:cNvCxnSpPr>
          <p:nvPr/>
        </p:nvCxnSpPr>
        <p:spPr>
          <a:xfrm flipH="1">
            <a:off x="6631711" y="4711097"/>
            <a:ext cx="835889" cy="0"/>
          </a:xfrm>
          <a:prstGeom prst="line">
            <a:avLst/>
          </a:prstGeom>
          <a:ln/>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 xmlns:a16="http://schemas.microsoft.com/office/drawing/2014/main" id="{B7429ADD-39EB-684B-AED0-F7108CFE1242}"/>
              </a:ext>
            </a:extLst>
          </p:cNvPr>
          <p:cNvCxnSpPr>
            <a:cxnSpLocks/>
          </p:cNvCxnSpPr>
          <p:nvPr/>
        </p:nvCxnSpPr>
        <p:spPr>
          <a:xfrm flipH="1">
            <a:off x="7381377" y="52640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 xmlns:a16="http://schemas.microsoft.com/office/drawing/2014/main" id="{CBD6C128-CB53-1C42-BB75-21564E703ED9}"/>
              </a:ext>
            </a:extLst>
          </p:cNvPr>
          <p:cNvCxnSpPr>
            <a:cxnSpLocks/>
          </p:cNvCxnSpPr>
          <p:nvPr/>
        </p:nvCxnSpPr>
        <p:spPr>
          <a:xfrm flipH="1">
            <a:off x="8307970" y="5619410"/>
            <a:ext cx="645530" cy="14915"/>
          </a:xfrm>
          <a:prstGeom prst="line">
            <a:avLst/>
          </a:prstGeom>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 xmlns:a16="http://schemas.microsoft.com/office/drawing/2014/main" id="{062A4350-9858-3E4E-A26C-7C7DC12658F8}"/>
              </a:ext>
            </a:extLst>
          </p:cNvPr>
          <p:cNvCxnSpPr>
            <a:cxnSpLocks/>
            <a:stCxn id="4" idx="5"/>
            <a:endCxn id="6" idx="2"/>
          </p:cNvCxnSpPr>
          <p:nvPr/>
        </p:nvCxnSpPr>
        <p:spPr>
          <a:xfrm flipV="1">
            <a:off x="5562600" y="1744159"/>
            <a:ext cx="1650745" cy="1442981"/>
          </a:xfrm>
          <a:prstGeom prst="line">
            <a:avLst/>
          </a:prstGeom>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 xmlns:a16="http://schemas.microsoft.com/office/drawing/2014/main" id="{B33EA1AA-D28F-E048-B59A-DEF8D594BB1E}"/>
              </a:ext>
            </a:extLst>
          </p:cNvPr>
          <p:cNvCxnSpPr>
            <a:cxnSpLocks/>
            <a:stCxn id="4" idx="5"/>
            <a:endCxn id="5" idx="2"/>
          </p:cNvCxnSpPr>
          <p:nvPr/>
        </p:nvCxnSpPr>
        <p:spPr>
          <a:xfrm flipV="1">
            <a:off x="5562600" y="3174407"/>
            <a:ext cx="1442007" cy="12733"/>
          </a:xfrm>
          <a:prstGeom prst="line">
            <a:avLst/>
          </a:prstGeom>
          <a:ln/>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 xmlns:a16="http://schemas.microsoft.com/office/drawing/2014/main" id="{9E49F4E9-1E9C-A842-821E-8EE446321B5C}"/>
              </a:ext>
            </a:extLst>
          </p:cNvPr>
          <p:cNvCxnSpPr>
            <a:cxnSpLocks/>
            <a:stCxn id="4" idx="0"/>
            <a:endCxn id="7" idx="3"/>
          </p:cNvCxnSpPr>
          <p:nvPr/>
        </p:nvCxnSpPr>
        <p:spPr>
          <a:xfrm flipV="1">
            <a:off x="5248275" y="1905000"/>
            <a:ext cx="0" cy="967815"/>
          </a:xfrm>
          <a:prstGeom prst="line">
            <a:avLst/>
          </a:prstGeom>
          <a:ln w="3175"/>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 xmlns:a16="http://schemas.microsoft.com/office/drawing/2014/main" id="{EC5D5680-23A7-C841-A008-6C0F65E799B8}"/>
              </a:ext>
            </a:extLst>
          </p:cNvPr>
          <p:cNvCxnSpPr>
            <a:cxnSpLocks/>
            <a:stCxn id="6" idx="5"/>
          </p:cNvCxnSpPr>
          <p:nvPr/>
        </p:nvCxnSpPr>
        <p:spPr>
          <a:xfrm>
            <a:off x="8051545" y="1534609"/>
            <a:ext cx="211032" cy="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 xmlns:a16="http://schemas.microsoft.com/office/drawing/2014/main" id="{E4715F00-723C-3C4D-B87B-6E2CC1264986}"/>
              </a:ext>
            </a:extLst>
          </p:cNvPr>
          <p:cNvCxnSpPr>
            <a:cxnSpLocks/>
          </p:cNvCxnSpPr>
          <p:nvPr/>
        </p:nvCxnSpPr>
        <p:spPr>
          <a:xfrm flipH="1">
            <a:off x="7842807" y="3069632"/>
            <a:ext cx="211032" cy="0"/>
          </a:xfrm>
          <a:prstGeom prst="line">
            <a:avLst/>
          </a:prstGeom>
          <a:ln/>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 xmlns:a16="http://schemas.microsoft.com/office/drawing/2014/main" id="{7D2F6AF5-27C4-DE43-BD00-E69A6B9D4B59}"/>
              </a:ext>
            </a:extLst>
          </p:cNvPr>
          <p:cNvSpPr txBox="1"/>
          <p:nvPr/>
        </p:nvSpPr>
        <p:spPr>
          <a:xfrm>
            <a:off x="8054371" y="2720961"/>
            <a:ext cx="1114753" cy="738664"/>
          </a:xfrm>
          <a:prstGeom prst="rect">
            <a:avLst/>
          </a:prstGeom>
          <a:noFill/>
        </p:spPr>
        <p:txBody>
          <a:bodyPr wrap="square" rtlCol="0">
            <a:spAutoFit/>
          </a:bodyPr>
          <a:lstStyle/>
          <a:p>
            <a:r>
              <a:rPr lang="en-US" sz="1400" b="1" dirty="0"/>
              <a:t>PSTN</a:t>
            </a:r>
          </a:p>
          <a:p>
            <a:r>
              <a:rPr lang="en-US" sz="1400" b="1" dirty="0"/>
              <a:t>ISDN</a:t>
            </a:r>
          </a:p>
          <a:p>
            <a:r>
              <a:rPr lang="en-US" sz="1400" b="1" dirty="0"/>
              <a:t>PDN</a:t>
            </a:r>
          </a:p>
        </p:txBody>
      </p:sp>
      <p:sp>
        <p:nvSpPr>
          <p:cNvPr id="56" name="TextBox 55">
            <a:extLst>
              <a:ext uri="{FF2B5EF4-FFF2-40B4-BE49-F238E27FC236}">
                <a16:creationId xmlns="" xmlns:a16="http://schemas.microsoft.com/office/drawing/2014/main" id="{E6F4DDC9-6C3D-7147-AB53-52FEBE098030}"/>
              </a:ext>
            </a:extLst>
          </p:cNvPr>
          <p:cNvSpPr txBox="1"/>
          <p:nvPr/>
        </p:nvSpPr>
        <p:spPr>
          <a:xfrm>
            <a:off x="8226781" y="1269769"/>
            <a:ext cx="1114753" cy="523220"/>
          </a:xfrm>
          <a:prstGeom prst="rect">
            <a:avLst/>
          </a:prstGeom>
          <a:noFill/>
        </p:spPr>
        <p:txBody>
          <a:bodyPr wrap="square" rtlCol="0">
            <a:spAutoFit/>
          </a:bodyPr>
          <a:lstStyle/>
          <a:p>
            <a:r>
              <a:rPr lang="en-US" sz="1400" b="1" dirty="0"/>
              <a:t>PLMN &amp; INTERNET</a:t>
            </a:r>
          </a:p>
        </p:txBody>
      </p:sp>
      <p:cxnSp>
        <p:nvCxnSpPr>
          <p:cNvPr id="57" name="Straight Connector 56">
            <a:extLst>
              <a:ext uri="{FF2B5EF4-FFF2-40B4-BE49-F238E27FC236}">
                <a16:creationId xmlns="" xmlns:a16="http://schemas.microsoft.com/office/drawing/2014/main" id="{13F3E036-6708-7D42-9EB2-B916B5563469}"/>
              </a:ext>
            </a:extLst>
          </p:cNvPr>
          <p:cNvCxnSpPr>
            <a:cxnSpLocks/>
            <a:stCxn id="7" idx="2"/>
            <a:endCxn id="8" idx="0"/>
          </p:cNvCxnSpPr>
          <p:nvPr/>
        </p:nvCxnSpPr>
        <p:spPr>
          <a:xfrm flipH="1">
            <a:off x="3742502" y="1590675"/>
            <a:ext cx="1191448" cy="25832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5A91140E-FBE9-2541-B669-5F0E4A122509}"/>
              </a:ext>
            </a:extLst>
          </p:cNvPr>
          <p:cNvCxnSpPr>
            <a:cxnSpLocks/>
            <a:stCxn id="7" idx="2"/>
            <a:endCxn id="9" idx="0"/>
          </p:cNvCxnSpPr>
          <p:nvPr/>
        </p:nvCxnSpPr>
        <p:spPr>
          <a:xfrm flipH="1">
            <a:off x="3276741" y="1590675"/>
            <a:ext cx="1657209" cy="585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092E8C8F-8B96-A446-9EED-CB2E4B834552}"/>
              </a:ext>
            </a:extLst>
          </p:cNvPr>
          <p:cNvCxnSpPr>
            <a:cxnSpLocks/>
            <a:endCxn id="6" idx="1"/>
          </p:cNvCxnSpPr>
          <p:nvPr/>
        </p:nvCxnSpPr>
        <p:spPr>
          <a:xfrm>
            <a:off x="5751218" y="1259246"/>
            <a:ext cx="1776452" cy="170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EFCA8144-946E-4E45-A093-28B69146A16C}"/>
              </a:ext>
            </a:extLst>
          </p:cNvPr>
          <p:cNvCxnSpPr>
            <a:cxnSpLocks/>
            <a:endCxn id="5" idx="1"/>
          </p:cNvCxnSpPr>
          <p:nvPr/>
        </p:nvCxnSpPr>
        <p:spPr>
          <a:xfrm>
            <a:off x="5751218" y="1259246"/>
            <a:ext cx="1567714" cy="1600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22254D43-CD33-F748-9796-3BF013BF8FA7}"/>
              </a:ext>
            </a:extLst>
          </p:cNvPr>
          <p:cNvCxnSpPr>
            <a:cxnSpLocks/>
            <a:stCxn id="6" idx="3"/>
            <a:endCxn id="5" idx="0"/>
          </p:cNvCxnSpPr>
          <p:nvPr/>
        </p:nvCxnSpPr>
        <p:spPr>
          <a:xfrm>
            <a:off x="7527670" y="2058484"/>
            <a:ext cx="812" cy="592048"/>
          </a:xfrm>
          <a:prstGeom prst="line">
            <a:avLst/>
          </a:prstGeom>
          <a:ln/>
        </p:spPr>
        <p:style>
          <a:lnRef idx="2">
            <a:schemeClr val="dk1"/>
          </a:lnRef>
          <a:fillRef idx="0">
            <a:schemeClr val="dk1"/>
          </a:fillRef>
          <a:effectRef idx="1">
            <a:schemeClr val="dk1"/>
          </a:effectRef>
          <a:fontRef idx="minor">
            <a:schemeClr val="tx1"/>
          </a:fontRef>
        </p:style>
      </p:cxnSp>
      <p:sp>
        <p:nvSpPr>
          <p:cNvPr id="62" name="Freeform 61">
            <a:extLst>
              <a:ext uri="{FF2B5EF4-FFF2-40B4-BE49-F238E27FC236}">
                <a16:creationId xmlns="" xmlns:a16="http://schemas.microsoft.com/office/drawing/2014/main" id="{091E6A11-3F24-E547-B6E3-ED3B9626914B}"/>
              </a:ext>
            </a:extLst>
          </p:cNvPr>
          <p:cNvSpPr/>
          <p:nvPr/>
        </p:nvSpPr>
        <p:spPr>
          <a:xfrm>
            <a:off x="5561351" y="1903751"/>
            <a:ext cx="209862" cy="2173574"/>
          </a:xfrm>
          <a:custGeom>
            <a:avLst/>
            <a:gdLst>
              <a:gd name="connsiteX0" fmla="*/ 0 w 209862"/>
              <a:gd name="connsiteY0" fmla="*/ 0 h 2173574"/>
              <a:gd name="connsiteX1" fmla="*/ 209862 w 209862"/>
              <a:gd name="connsiteY1" fmla="*/ 1633928 h 2173574"/>
              <a:gd name="connsiteX2" fmla="*/ 209862 w 209862"/>
              <a:gd name="connsiteY2" fmla="*/ 2173574 h 2173574"/>
            </a:gdLst>
            <a:ahLst/>
            <a:cxnLst>
              <a:cxn ang="0">
                <a:pos x="connsiteX0" y="connsiteY0"/>
              </a:cxn>
              <a:cxn ang="0">
                <a:pos x="connsiteX1" y="connsiteY1"/>
              </a:cxn>
              <a:cxn ang="0">
                <a:pos x="connsiteX2" y="connsiteY2"/>
              </a:cxn>
            </a:cxnLst>
            <a:rect l="l" t="t" r="r" b="b"/>
            <a:pathLst>
              <a:path w="209862" h="2173574">
                <a:moveTo>
                  <a:pt x="0" y="0"/>
                </a:moveTo>
                <a:lnTo>
                  <a:pt x="209862" y="1633928"/>
                </a:lnTo>
                <a:lnTo>
                  <a:pt x="209862" y="2173574"/>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 xmlns:a16="http://schemas.microsoft.com/office/drawing/2014/main" id="{03A95E52-FAD2-A64F-982D-FC502395E4C3}"/>
              </a:ext>
            </a:extLst>
          </p:cNvPr>
          <p:cNvSpPr/>
          <p:nvPr/>
        </p:nvSpPr>
        <p:spPr>
          <a:xfrm>
            <a:off x="5651292" y="1798820"/>
            <a:ext cx="584616" cy="2818150"/>
          </a:xfrm>
          <a:custGeom>
            <a:avLst/>
            <a:gdLst>
              <a:gd name="connsiteX0" fmla="*/ 0 w 584616"/>
              <a:gd name="connsiteY0" fmla="*/ 0 h 2818150"/>
              <a:gd name="connsiteX1" fmla="*/ 584616 w 584616"/>
              <a:gd name="connsiteY1" fmla="*/ 2008682 h 2818150"/>
              <a:gd name="connsiteX2" fmla="*/ 584616 w 584616"/>
              <a:gd name="connsiteY2" fmla="*/ 2818150 h 2818150"/>
            </a:gdLst>
            <a:ahLst/>
            <a:cxnLst>
              <a:cxn ang="0">
                <a:pos x="connsiteX0" y="connsiteY0"/>
              </a:cxn>
              <a:cxn ang="0">
                <a:pos x="connsiteX1" y="connsiteY1"/>
              </a:cxn>
              <a:cxn ang="0">
                <a:pos x="connsiteX2" y="connsiteY2"/>
              </a:cxn>
            </a:cxnLst>
            <a:rect l="l" t="t" r="r" b="b"/>
            <a:pathLst>
              <a:path w="584616" h="2818150">
                <a:moveTo>
                  <a:pt x="0" y="0"/>
                </a:moveTo>
                <a:lnTo>
                  <a:pt x="584616" y="2008682"/>
                </a:lnTo>
                <a:lnTo>
                  <a:pt x="584616" y="281815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 xmlns:a16="http://schemas.microsoft.com/office/drawing/2014/main" id="{772EB451-D328-4543-8721-C6F634FBC519}"/>
              </a:ext>
            </a:extLst>
          </p:cNvPr>
          <p:cNvSpPr/>
          <p:nvPr/>
        </p:nvSpPr>
        <p:spPr>
          <a:xfrm>
            <a:off x="5751219" y="3463042"/>
            <a:ext cx="454710" cy="224537"/>
          </a:xfrm>
          <a:custGeom>
            <a:avLst/>
            <a:gdLst>
              <a:gd name="connsiteX0" fmla="*/ 0 w 419725"/>
              <a:gd name="connsiteY0" fmla="*/ 0 h 239842"/>
              <a:gd name="connsiteX1" fmla="*/ 419725 w 419725"/>
              <a:gd name="connsiteY1" fmla="*/ 239842 h 239842"/>
            </a:gdLst>
            <a:ahLst/>
            <a:cxnLst>
              <a:cxn ang="0">
                <a:pos x="connsiteX0" y="connsiteY0"/>
              </a:cxn>
              <a:cxn ang="0">
                <a:pos x="connsiteX1" y="connsiteY1"/>
              </a:cxn>
            </a:cxnLst>
            <a:rect l="l" t="t" r="r" b="b"/>
            <a:pathLst>
              <a:path w="419725" h="239842">
                <a:moveTo>
                  <a:pt x="0" y="0"/>
                </a:moveTo>
                <a:lnTo>
                  <a:pt x="419725" y="239842"/>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530248" y="946335"/>
            <a:ext cx="1569660" cy="923330"/>
          </a:xfrm>
          <a:prstGeom prst="rect">
            <a:avLst/>
          </a:prstGeom>
        </p:spPr>
        <p:txBody>
          <a:bodyPr wrap="none">
            <a:spAutoFit/>
          </a:bodyPr>
          <a:lstStyle/>
          <a:p>
            <a:r>
              <a:rPr lang="en-IN" dirty="0">
                <a:solidFill>
                  <a:schemeClr val="accent2">
                    <a:lumMod val="75000"/>
                  </a:schemeClr>
                </a:solidFill>
                <a:latin typeface="Arial" panose="020B0604020202020204" pitchFamily="34" charset="0"/>
              </a:rPr>
              <a:t>Operation </a:t>
            </a:r>
            <a:r>
              <a:rPr lang="en-IN" dirty="0" smtClean="0">
                <a:solidFill>
                  <a:schemeClr val="accent2">
                    <a:lumMod val="75000"/>
                  </a:schemeClr>
                </a:solidFill>
                <a:latin typeface="Arial" panose="020B0604020202020204" pitchFamily="34" charset="0"/>
              </a:rPr>
              <a:t>&amp;</a:t>
            </a:r>
          </a:p>
          <a:p>
            <a:r>
              <a:rPr lang="en-IN" dirty="0" smtClean="0">
                <a:solidFill>
                  <a:schemeClr val="accent2">
                    <a:lumMod val="75000"/>
                  </a:schemeClr>
                </a:solidFill>
                <a:latin typeface="Arial" panose="020B0604020202020204" pitchFamily="34" charset="0"/>
              </a:rPr>
              <a:t>Maintenance </a:t>
            </a:r>
          </a:p>
          <a:p>
            <a:r>
              <a:rPr lang="en-IN" dirty="0" smtClean="0">
                <a:solidFill>
                  <a:schemeClr val="accent2">
                    <a:lumMod val="75000"/>
                  </a:schemeClr>
                </a:solidFill>
                <a:latin typeface="Arial" panose="020B0604020202020204" pitchFamily="34" charset="0"/>
              </a:rPr>
              <a:t>Centre</a:t>
            </a:r>
            <a:endParaRPr lang="en-IN" dirty="0">
              <a:solidFill>
                <a:schemeClr val="accent2">
                  <a:lumMod val="75000"/>
                </a:schemeClr>
              </a:solidFill>
            </a:endParaRPr>
          </a:p>
        </p:txBody>
      </p:sp>
    </p:spTree>
    <p:extLst>
      <p:ext uri="{BB962C8B-B14F-4D97-AF65-F5344CB8AC3E}">
        <p14:creationId xmlns:p14="http://schemas.microsoft.com/office/powerpoint/2010/main" val="66456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6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5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4"/>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0"/>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31" grpId="0" animBg="1"/>
      <p:bldP spid="32" grpId="0" animBg="1"/>
      <p:bldP spid="33" grpId="0" animBg="1"/>
      <p:bldP spid="34" grpId="0" animBg="1"/>
      <p:bldP spid="35" grpId="0" animBg="1"/>
      <p:bldP spid="41" grpId="0" animBg="1"/>
      <p:bldP spid="42" grpId="0" animBg="1"/>
      <p:bldP spid="43" grpId="0" animBg="1"/>
      <p:bldP spid="44" grpId="0" animBg="1"/>
      <p:bldP spid="55" grpId="0"/>
      <p:bldP spid="56" grpId="0"/>
      <p:bldP spid="62" grpId="0" animBg="1"/>
      <p:bldP spid="63" grpId="0" animBg="1"/>
      <p:bldP spid="64" grpId="0" animBg="1"/>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a:t>
            </a:r>
            <a:r>
              <a:rPr lang="en-US" dirty="0" smtClean="0"/>
              <a:t>Architecture: </a:t>
            </a:r>
            <a:r>
              <a:rPr lang="en-GB" altLang="en-US" dirty="0" smtClean="0"/>
              <a:t>Mobile </a:t>
            </a:r>
            <a:r>
              <a:rPr lang="en-GB" altLang="en-US" dirty="0"/>
              <a:t>Station (MS)</a:t>
            </a:r>
            <a:endParaRPr lang="en-IN" dirty="0"/>
          </a:p>
        </p:txBody>
      </p:sp>
      <p:sp>
        <p:nvSpPr>
          <p:cNvPr id="3" name="Content Placeholder 2"/>
          <p:cNvSpPr>
            <a:spLocks noGrp="1"/>
          </p:cNvSpPr>
          <p:nvPr>
            <p:ph idx="1"/>
          </p:nvPr>
        </p:nvSpPr>
        <p:spPr>
          <a:xfrm>
            <a:off x="131180" y="863444"/>
            <a:ext cx="5222103" cy="5590565"/>
          </a:xfrm>
        </p:spPr>
        <p:txBody>
          <a:bodyPr/>
          <a:lstStyle/>
          <a:p>
            <a:r>
              <a:rPr lang="en-IN" dirty="0"/>
              <a:t>MS consists of following two components</a:t>
            </a:r>
          </a:p>
          <a:p>
            <a:pPr marL="457200" indent="-457200">
              <a:buFont typeface="+mj-lt"/>
              <a:buAutoNum type="arabicPeriod"/>
            </a:pPr>
            <a:r>
              <a:rPr lang="en-IN" dirty="0"/>
              <a:t>Mobile Equipment (</a:t>
            </a:r>
            <a:r>
              <a:rPr lang="en-IN" dirty="0">
                <a:solidFill>
                  <a:srgbClr val="5430AA"/>
                </a:solidFill>
              </a:rPr>
              <a:t>ME</a:t>
            </a:r>
            <a:r>
              <a:rPr lang="en-IN" dirty="0"/>
              <a:t>) </a:t>
            </a:r>
          </a:p>
          <a:p>
            <a:pPr marL="457200" indent="-457200">
              <a:buFont typeface="+mj-lt"/>
              <a:buAutoNum type="arabicPeriod"/>
            </a:pPr>
            <a:r>
              <a:rPr lang="en-IN" dirty="0"/>
              <a:t>Mobile Subscriber Identity Module (</a:t>
            </a:r>
            <a:r>
              <a:rPr lang="en-IN" dirty="0">
                <a:solidFill>
                  <a:srgbClr val="5430AA"/>
                </a:solidFill>
              </a:rPr>
              <a:t>SIM</a:t>
            </a:r>
            <a:r>
              <a:rPr lang="en-IN" dirty="0"/>
              <a:t>)</a:t>
            </a:r>
          </a:p>
          <a:p>
            <a:pPr lvl="1"/>
            <a:r>
              <a:rPr lang="en-IN" dirty="0">
                <a:solidFill>
                  <a:srgbClr val="5430AA"/>
                </a:solidFill>
              </a:rPr>
              <a:t>Removable</a:t>
            </a:r>
            <a:r>
              <a:rPr lang="en-IN" dirty="0"/>
              <a:t> plastic card</a:t>
            </a:r>
          </a:p>
          <a:p>
            <a:pPr lvl="1"/>
            <a:r>
              <a:rPr lang="en-IN" dirty="0"/>
              <a:t>Stores Network Specific </a:t>
            </a:r>
            <a:r>
              <a:rPr lang="en-IN" dirty="0">
                <a:solidFill>
                  <a:srgbClr val="5430AA"/>
                </a:solidFill>
              </a:rPr>
              <a:t>Data</a:t>
            </a:r>
            <a:r>
              <a:rPr lang="en-IN" dirty="0"/>
              <a:t> such as list of carrier </a:t>
            </a:r>
            <a:r>
              <a:rPr lang="en-IN" dirty="0">
                <a:solidFill>
                  <a:srgbClr val="5430AA"/>
                </a:solidFill>
              </a:rPr>
              <a:t>frequencies</a:t>
            </a:r>
            <a:r>
              <a:rPr lang="en-IN" dirty="0"/>
              <a:t> and </a:t>
            </a:r>
            <a:r>
              <a:rPr lang="en-IN" dirty="0">
                <a:solidFill>
                  <a:srgbClr val="5430AA"/>
                </a:solidFill>
              </a:rPr>
              <a:t>current </a:t>
            </a:r>
            <a:r>
              <a:rPr lang="en-IN" dirty="0" smtClean="0">
                <a:solidFill>
                  <a:srgbClr val="5430AA"/>
                </a:solidFill>
              </a:rPr>
              <a:t>LAI</a:t>
            </a:r>
            <a:r>
              <a:rPr lang="en-IN" dirty="0" smtClean="0"/>
              <a:t>.</a:t>
            </a:r>
            <a:endParaRPr lang="en-IN" dirty="0"/>
          </a:p>
          <a:p>
            <a:pPr lvl="1"/>
            <a:r>
              <a:rPr lang="en-IN" dirty="0"/>
              <a:t>Stores International Mobile Subscriber Identity </a:t>
            </a:r>
            <a:r>
              <a:rPr lang="en-IN" dirty="0">
                <a:solidFill>
                  <a:srgbClr val="5430AA"/>
                </a:solidFill>
              </a:rPr>
              <a:t>(IMSI) + ISDN</a:t>
            </a:r>
          </a:p>
          <a:p>
            <a:pPr lvl="1"/>
            <a:r>
              <a:rPr lang="en-IN" dirty="0"/>
              <a:t>Stores Personal Identification Number </a:t>
            </a:r>
            <a:r>
              <a:rPr lang="en-IN" dirty="0">
                <a:solidFill>
                  <a:srgbClr val="5430AA"/>
                </a:solidFill>
              </a:rPr>
              <a:t>(PIN) </a:t>
            </a:r>
            <a:r>
              <a:rPr lang="en-IN" dirty="0"/>
              <a:t>&amp; </a:t>
            </a:r>
            <a:r>
              <a:rPr lang="en-IN" dirty="0">
                <a:solidFill>
                  <a:srgbClr val="5430AA"/>
                </a:solidFill>
              </a:rPr>
              <a:t>Authentication Keys</a:t>
            </a:r>
            <a:r>
              <a:rPr lang="en-IN" dirty="0"/>
              <a:t>.</a:t>
            </a:r>
          </a:p>
          <a:p>
            <a:pPr lvl="1"/>
            <a:r>
              <a:rPr lang="en-IN" dirty="0"/>
              <a:t>Also stores short </a:t>
            </a:r>
            <a:r>
              <a:rPr lang="en-IN" dirty="0">
                <a:solidFill>
                  <a:srgbClr val="5430AA"/>
                </a:solidFill>
              </a:rPr>
              <a:t>messages</a:t>
            </a:r>
            <a:r>
              <a:rPr lang="en-IN" dirty="0"/>
              <a:t>, </a:t>
            </a:r>
            <a:r>
              <a:rPr lang="en-IN" dirty="0">
                <a:solidFill>
                  <a:srgbClr val="5430AA"/>
                </a:solidFill>
              </a:rPr>
              <a:t>charging information</a:t>
            </a:r>
            <a:r>
              <a:rPr lang="en-IN" dirty="0"/>
              <a:t>, telephone </a:t>
            </a:r>
            <a:r>
              <a:rPr lang="en-IN" dirty="0">
                <a:solidFill>
                  <a:srgbClr val="5430AA"/>
                </a:solidFill>
              </a:rPr>
              <a:t>book</a:t>
            </a:r>
            <a:r>
              <a:rPr lang="en-IN" dirty="0"/>
              <a:t> etc.</a:t>
            </a:r>
          </a:p>
          <a:p>
            <a:r>
              <a:rPr lang="en-IN" dirty="0"/>
              <a:t>Allows </a:t>
            </a:r>
            <a:r>
              <a:rPr lang="en-IN" dirty="0">
                <a:solidFill>
                  <a:srgbClr val="5430AA"/>
                </a:solidFill>
              </a:rPr>
              <a:t>separation</a:t>
            </a:r>
            <a:r>
              <a:rPr lang="en-IN" dirty="0"/>
              <a:t> of user mobility from equipment mobility</a:t>
            </a:r>
          </a:p>
          <a:p>
            <a:endParaRPr lang="en-IN"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72" t="2895" r="1390" b="28075"/>
          <a:stretch/>
        </p:blipFill>
        <p:spPr bwMode="auto">
          <a:xfrm>
            <a:off x="5353283" y="711202"/>
            <a:ext cx="6838717" cy="304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 xmlns:a16="http://schemas.microsoft.com/office/drawing/2014/main" id="{F0D060E8-55D2-9C48-8260-5A5585D2F743}"/>
              </a:ext>
            </a:extLst>
          </p:cNvPr>
          <p:cNvPicPr>
            <a:picLocks noChangeAspect="1"/>
          </p:cNvPicPr>
          <p:nvPr/>
        </p:nvPicPr>
        <p:blipFill>
          <a:blip r:embed="rId3"/>
          <a:stretch>
            <a:fillRect/>
          </a:stretch>
        </p:blipFill>
        <p:spPr>
          <a:xfrm>
            <a:off x="5507913" y="4062531"/>
            <a:ext cx="2082800" cy="2082800"/>
          </a:xfrm>
          <a:prstGeom prst="rect">
            <a:avLst/>
          </a:prstGeom>
        </p:spPr>
      </p:pic>
      <p:pic>
        <p:nvPicPr>
          <p:cNvPr id="6" name="Picture 5">
            <a:extLst>
              <a:ext uri="{FF2B5EF4-FFF2-40B4-BE49-F238E27FC236}">
                <a16:creationId xmlns="" xmlns:a16="http://schemas.microsoft.com/office/drawing/2014/main" id="{78B14292-A48C-3E43-96EF-FAE8B90ECC0B}"/>
              </a:ext>
            </a:extLst>
          </p:cNvPr>
          <p:cNvPicPr>
            <a:picLocks noChangeAspect="1"/>
          </p:cNvPicPr>
          <p:nvPr/>
        </p:nvPicPr>
        <p:blipFill>
          <a:blip r:embed="rId4"/>
          <a:stretch>
            <a:fillRect/>
          </a:stretch>
        </p:blipFill>
        <p:spPr>
          <a:xfrm>
            <a:off x="7452670" y="4518627"/>
            <a:ext cx="2501900" cy="1117600"/>
          </a:xfrm>
          <a:prstGeom prst="rect">
            <a:avLst/>
          </a:prstGeom>
        </p:spPr>
      </p:pic>
    </p:spTree>
    <p:extLst>
      <p:ext uri="{BB962C8B-B14F-4D97-AF65-F5344CB8AC3E}">
        <p14:creationId xmlns:p14="http://schemas.microsoft.com/office/powerpoint/2010/main" val="232553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ltLang="en-US" dirty="0"/>
              <a:t>Base Transceiver </a:t>
            </a:r>
            <a:r>
              <a:rPr lang="en-GB" altLang="en-US" dirty="0" smtClean="0"/>
              <a:t/>
            </a:r>
            <a:br>
              <a:rPr lang="en-GB" altLang="en-US" dirty="0" smtClean="0"/>
            </a:br>
            <a:r>
              <a:rPr lang="en-GB" altLang="en-US" dirty="0" smtClean="0"/>
              <a:t>Station (</a:t>
            </a:r>
            <a:r>
              <a:rPr lang="en-US" dirty="0" smtClean="0"/>
              <a:t>BTS)</a:t>
            </a:r>
            <a:endParaRPr lang="en-IN" dirty="0"/>
          </a:p>
        </p:txBody>
      </p:sp>
      <p:sp>
        <p:nvSpPr>
          <p:cNvPr id="5" name="Text Placeholder 4"/>
          <p:cNvSpPr>
            <a:spLocks noGrp="1"/>
          </p:cNvSpPr>
          <p:nvPr>
            <p:ph type="body" idx="1"/>
          </p:nvPr>
        </p:nvSpPr>
        <p:spPr/>
        <p:txBody>
          <a:bodyPr/>
          <a:lstStyle/>
          <a:p>
            <a:endParaRPr lang="en-IN"/>
          </a:p>
        </p:txBody>
      </p:sp>
      <p:pic>
        <p:nvPicPr>
          <p:cNvPr id="6" name="Picture 2" descr="GSM antenna SMA 6dBi GSM internal whip antenna Omni indoor antenna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56206" y="1908841"/>
            <a:ext cx="4091244" cy="40912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256206" y="1997332"/>
            <a:ext cx="4091244" cy="30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669044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a:t>
            </a:r>
            <a:r>
              <a:rPr lang="en-US" dirty="0" smtClean="0"/>
              <a:t>Architecture: </a:t>
            </a:r>
            <a:r>
              <a:rPr lang="en-GB" altLang="en-US" dirty="0" smtClean="0"/>
              <a:t>Base </a:t>
            </a:r>
            <a:r>
              <a:rPr lang="en-GB" altLang="en-US" dirty="0"/>
              <a:t>Transceiver Station (BTS)</a:t>
            </a:r>
            <a:endParaRPr lang="en-IN" dirty="0"/>
          </a:p>
        </p:txBody>
      </p:sp>
      <p:sp>
        <p:nvSpPr>
          <p:cNvPr id="3" name="Content Placeholder 2"/>
          <p:cNvSpPr>
            <a:spLocks noGrp="1"/>
          </p:cNvSpPr>
          <p:nvPr>
            <p:ph idx="1"/>
          </p:nvPr>
        </p:nvSpPr>
        <p:spPr>
          <a:xfrm>
            <a:off x="131180" y="863444"/>
            <a:ext cx="5222103" cy="5590565"/>
          </a:xfrm>
        </p:spPr>
        <p:txBody>
          <a:bodyPr/>
          <a:lstStyle/>
          <a:p>
            <a:r>
              <a:rPr lang="en-IN" dirty="0">
                <a:solidFill>
                  <a:srgbClr val="5430AA"/>
                </a:solidFill>
              </a:rPr>
              <a:t>One</a:t>
            </a:r>
            <a:r>
              <a:rPr lang="en-IN" dirty="0"/>
              <a:t> per cell</a:t>
            </a:r>
          </a:p>
          <a:p>
            <a:r>
              <a:rPr lang="en-IN" dirty="0"/>
              <a:t>Consists of </a:t>
            </a:r>
            <a:r>
              <a:rPr lang="en-IN" dirty="0">
                <a:solidFill>
                  <a:srgbClr val="5430AA"/>
                </a:solidFill>
              </a:rPr>
              <a:t>high speed </a:t>
            </a:r>
            <a:r>
              <a:rPr lang="en-IN" dirty="0"/>
              <a:t>transmitter and receiver</a:t>
            </a:r>
          </a:p>
          <a:p>
            <a:r>
              <a:rPr lang="en-IN" dirty="0"/>
              <a:t>Its transmit power decides </a:t>
            </a:r>
            <a:r>
              <a:rPr lang="en-IN" dirty="0">
                <a:solidFill>
                  <a:srgbClr val="5430AA"/>
                </a:solidFill>
              </a:rPr>
              <a:t>size</a:t>
            </a:r>
            <a:r>
              <a:rPr lang="en-IN" dirty="0"/>
              <a:t> of cell</a:t>
            </a:r>
          </a:p>
          <a:p>
            <a:r>
              <a:rPr lang="en-IN" dirty="0"/>
              <a:t>Function of BTS</a:t>
            </a:r>
          </a:p>
          <a:p>
            <a:pPr lvl="1"/>
            <a:r>
              <a:rPr lang="en-IN" dirty="0"/>
              <a:t>Provides </a:t>
            </a:r>
            <a:r>
              <a:rPr lang="en-IN" dirty="0">
                <a:solidFill>
                  <a:srgbClr val="5430AA"/>
                </a:solidFill>
              </a:rPr>
              <a:t>two channels</a:t>
            </a:r>
          </a:p>
          <a:p>
            <a:pPr lvl="2"/>
            <a:r>
              <a:rPr lang="en-IN" dirty="0"/>
              <a:t>Signalling and Data Channel</a:t>
            </a:r>
          </a:p>
          <a:p>
            <a:pPr lvl="1"/>
            <a:r>
              <a:rPr lang="en-IN" dirty="0">
                <a:solidFill>
                  <a:srgbClr val="5430AA"/>
                </a:solidFill>
              </a:rPr>
              <a:t>Performs</a:t>
            </a:r>
            <a:r>
              <a:rPr lang="en-IN" dirty="0"/>
              <a:t> error protection coding for the radio channel</a:t>
            </a:r>
          </a:p>
          <a:p>
            <a:endParaRPr lang="en-IN"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72" t="2895" r="1390" b="28075"/>
          <a:stretch/>
        </p:blipFill>
        <p:spPr bwMode="auto">
          <a:xfrm>
            <a:off x="5353283" y="711202"/>
            <a:ext cx="6838717" cy="304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 xmlns:a16="http://schemas.microsoft.com/office/drawing/2014/main" id="{8D31D1C9-1DC2-C042-BDDB-71A3710F96C0}"/>
              </a:ext>
            </a:extLst>
          </p:cNvPr>
          <p:cNvPicPr>
            <a:picLocks noChangeAspect="1"/>
          </p:cNvPicPr>
          <p:nvPr/>
        </p:nvPicPr>
        <p:blipFill>
          <a:blip r:embed="rId3"/>
          <a:stretch>
            <a:fillRect/>
          </a:stretch>
        </p:blipFill>
        <p:spPr>
          <a:xfrm>
            <a:off x="9261082" y="3962264"/>
            <a:ext cx="2930918" cy="16364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6929" y="3810000"/>
            <a:ext cx="3741821" cy="2494547"/>
          </a:xfrm>
          <a:prstGeom prst="rect">
            <a:avLst/>
          </a:prstGeom>
        </p:spPr>
      </p:pic>
    </p:spTree>
    <p:extLst>
      <p:ext uri="{BB962C8B-B14F-4D97-AF65-F5344CB8AC3E}">
        <p14:creationId xmlns:p14="http://schemas.microsoft.com/office/powerpoint/2010/main" val="274477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a:t>
            </a:r>
            <a:r>
              <a:rPr lang="en-US" dirty="0" smtClean="0"/>
              <a:t>Architecture: </a:t>
            </a:r>
            <a:r>
              <a:rPr lang="en-GB" altLang="en-US" dirty="0" smtClean="0"/>
              <a:t>Base </a:t>
            </a:r>
            <a:r>
              <a:rPr lang="en-GB" altLang="en-US" dirty="0"/>
              <a:t>Station Controller (BSC)</a:t>
            </a:r>
            <a:endParaRPr lang="en-IN" dirty="0"/>
          </a:p>
        </p:txBody>
      </p:sp>
      <p:sp>
        <p:nvSpPr>
          <p:cNvPr id="3" name="Content Placeholder 2"/>
          <p:cNvSpPr>
            <a:spLocks noGrp="1"/>
          </p:cNvSpPr>
          <p:nvPr>
            <p:ph idx="1"/>
          </p:nvPr>
        </p:nvSpPr>
        <p:spPr>
          <a:xfrm>
            <a:off x="131180" y="863444"/>
            <a:ext cx="5222103" cy="5590565"/>
          </a:xfrm>
        </p:spPr>
        <p:txBody>
          <a:bodyPr/>
          <a:lstStyle/>
          <a:p>
            <a:r>
              <a:rPr lang="en-IN" dirty="0">
                <a:solidFill>
                  <a:srgbClr val="5430AA"/>
                </a:solidFill>
              </a:rPr>
              <a:t>Controls</a:t>
            </a:r>
            <a:r>
              <a:rPr lang="en-IN" dirty="0"/>
              <a:t> multiple BTS </a:t>
            </a:r>
          </a:p>
          <a:p>
            <a:r>
              <a:rPr lang="en-IN" dirty="0"/>
              <a:t>Functions of BSC</a:t>
            </a:r>
          </a:p>
          <a:p>
            <a:pPr lvl="1"/>
            <a:r>
              <a:rPr lang="en-IN" dirty="0"/>
              <a:t>Performs </a:t>
            </a:r>
            <a:r>
              <a:rPr lang="en-IN" dirty="0">
                <a:solidFill>
                  <a:srgbClr val="5430AA"/>
                </a:solidFill>
              </a:rPr>
              <a:t>radio</a:t>
            </a:r>
            <a:r>
              <a:rPr lang="en-IN" dirty="0"/>
              <a:t> resource management</a:t>
            </a:r>
          </a:p>
          <a:p>
            <a:pPr lvl="2"/>
            <a:r>
              <a:rPr lang="en-IN" dirty="0"/>
              <a:t>Assigns and releases </a:t>
            </a:r>
            <a:r>
              <a:rPr lang="en-IN" dirty="0">
                <a:solidFill>
                  <a:srgbClr val="5430AA"/>
                </a:solidFill>
              </a:rPr>
              <a:t>frequencies</a:t>
            </a:r>
            <a:r>
              <a:rPr lang="en-IN" dirty="0"/>
              <a:t> and </a:t>
            </a:r>
            <a:r>
              <a:rPr lang="en-IN" dirty="0">
                <a:solidFill>
                  <a:srgbClr val="5430AA"/>
                </a:solidFill>
              </a:rPr>
              <a:t>time slots </a:t>
            </a:r>
            <a:r>
              <a:rPr lang="en-IN" dirty="0"/>
              <a:t>for all the MSs in its area</a:t>
            </a:r>
          </a:p>
          <a:p>
            <a:pPr lvl="2"/>
            <a:r>
              <a:rPr lang="en-IN" dirty="0">
                <a:solidFill>
                  <a:srgbClr val="5430AA"/>
                </a:solidFill>
              </a:rPr>
              <a:t>Reallocation</a:t>
            </a:r>
            <a:r>
              <a:rPr lang="en-IN" dirty="0"/>
              <a:t> of frequencies among cells</a:t>
            </a:r>
          </a:p>
          <a:p>
            <a:pPr lvl="2"/>
            <a:r>
              <a:rPr lang="en-IN" dirty="0">
                <a:solidFill>
                  <a:srgbClr val="5430AA"/>
                </a:solidFill>
              </a:rPr>
              <a:t>Hand over </a:t>
            </a:r>
            <a:r>
              <a:rPr lang="en-IN" dirty="0"/>
              <a:t>protocol is executed here</a:t>
            </a:r>
          </a:p>
          <a:p>
            <a:pPr lvl="1"/>
            <a:r>
              <a:rPr lang="en-IN" dirty="0"/>
              <a:t>Time and frequency </a:t>
            </a:r>
            <a:r>
              <a:rPr lang="en-IN" dirty="0">
                <a:solidFill>
                  <a:srgbClr val="5430AA"/>
                </a:solidFill>
              </a:rPr>
              <a:t>synchronization</a:t>
            </a:r>
            <a:r>
              <a:rPr lang="en-IN" dirty="0"/>
              <a:t> signals to BTSs</a:t>
            </a:r>
          </a:p>
          <a:p>
            <a:pPr lvl="1"/>
            <a:r>
              <a:rPr lang="en-IN" dirty="0"/>
              <a:t>Time Delay Measurement and notification of an </a:t>
            </a:r>
            <a:r>
              <a:rPr lang="en-IN" dirty="0">
                <a:solidFill>
                  <a:srgbClr val="5430AA"/>
                </a:solidFill>
              </a:rPr>
              <a:t>MS to BTS</a:t>
            </a:r>
          </a:p>
          <a:p>
            <a:pPr lvl="1"/>
            <a:r>
              <a:rPr lang="en-IN" dirty="0">
                <a:solidFill>
                  <a:srgbClr val="5430AA"/>
                </a:solidFill>
              </a:rPr>
              <a:t>Power Management </a:t>
            </a:r>
            <a:r>
              <a:rPr lang="en-IN" dirty="0"/>
              <a:t>of BTS and MS</a:t>
            </a:r>
          </a:p>
          <a:p>
            <a:endParaRPr lang="en-IN"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72" t="2895" r="1390" b="28075"/>
          <a:stretch/>
        </p:blipFill>
        <p:spPr bwMode="auto">
          <a:xfrm>
            <a:off x="5353283" y="711202"/>
            <a:ext cx="6838717" cy="304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69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a:t>
            </a:r>
            <a:r>
              <a:rPr lang="en-US" dirty="0" smtClean="0"/>
              <a:t>Architecture: </a:t>
            </a:r>
            <a:r>
              <a:rPr lang="en-GB" altLang="en-US" dirty="0" smtClean="0"/>
              <a:t>Mobile </a:t>
            </a:r>
            <a:r>
              <a:rPr lang="en-GB" altLang="en-US" dirty="0"/>
              <a:t>Switching </a:t>
            </a:r>
            <a:r>
              <a:rPr lang="en-GB" altLang="en-US" dirty="0" smtClean="0"/>
              <a:t>Centre </a:t>
            </a:r>
            <a:r>
              <a:rPr lang="en-GB" altLang="en-US" dirty="0"/>
              <a:t>(MSC)</a:t>
            </a:r>
            <a:endParaRPr lang="en-IN" dirty="0"/>
          </a:p>
        </p:txBody>
      </p:sp>
      <p:sp>
        <p:nvSpPr>
          <p:cNvPr id="3" name="Content Placeholder 2"/>
          <p:cNvSpPr>
            <a:spLocks noGrp="1"/>
          </p:cNvSpPr>
          <p:nvPr>
            <p:ph idx="1"/>
          </p:nvPr>
        </p:nvSpPr>
        <p:spPr>
          <a:xfrm>
            <a:off x="131180" y="863444"/>
            <a:ext cx="5222103" cy="5590565"/>
          </a:xfrm>
        </p:spPr>
        <p:txBody>
          <a:bodyPr/>
          <a:lstStyle/>
          <a:p>
            <a:r>
              <a:rPr lang="en-IN" dirty="0"/>
              <a:t>Switching node of a </a:t>
            </a:r>
            <a:r>
              <a:rPr lang="en-IN" dirty="0" smtClean="0">
                <a:solidFill>
                  <a:srgbClr val="5430AA"/>
                </a:solidFill>
              </a:rPr>
              <a:t>PLMN(Public Land Mobile Network)</a:t>
            </a:r>
            <a:endParaRPr lang="en-IN" dirty="0">
              <a:solidFill>
                <a:srgbClr val="5430AA"/>
              </a:solidFill>
            </a:endParaRPr>
          </a:p>
          <a:p>
            <a:r>
              <a:rPr lang="en-IN" dirty="0" smtClean="0"/>
              <a:t>Task of MSC</a:t>
            </a:r>
          </a:p>
          <a:p>
            <a:pPr marL="914400" lvl="1" indent="-457200">
              <a:buFont typeface="+mj-lt"/>
              <a:buAutoNum type="arabicPeriod"/>
            </a:pPr>
            <a:r>
              <a:rPr lang="en-IN" dirty="0" smtClean="0"/>
              <a:t>Registration</a:t>
            </a:r>
          </a:p>
          <a:p>
            <a:pPr marL="914400" lvl="1" indent="-457200">
              <a:buFont typeface="+mj-lt"/>
              <a:buAutoNum type="arabicPeriod"/>
            </a:pPr>
            <a:r>
              <a:rPr lang="en-IN" dirty="0" smtClean="0"/>
              <a:t>Authentication</a:t>
            </a:r>
          </a:p>
          <a:p>
            <a:pPr marL="914400" lvl="1" indent="-457200">
              <a:buFont typeface="+mj-lt"/>
              <a:buAutoNum type="arabicPeriod"/>
            </a:pPr>
            <a:r>
              <a:rPr lang="en-IN" dirty="0"/>
              <a:t>L</a:t>
            </a:r>
            <a:r>
              <a:rPr lang="en-IN" dirty="0" smtClean="0"/>
              <a:t>ocation updating</a:t>
            </a:r>
          </a:p>
          <a:p>
            <a:pPr marL="914400" lvl="1" indent="-457200">
              <a:buFont typeface="+mj-lt"/>
              <a:buAutoNum type="arabicPeriod"/>
            </a:pPr>
            <a:r>
              <a:rPr lang="en-IN" dirty="0" smtClean="0"/>
              <a:t>Handovers</a:t>
            </a:r>
          </a:p>
          <a:p>
            <a:pPr marL="914400" lvl="1" indent="-457200">
              <a:buFont typeface="+mj-lt"/>
              <a:buAutoNum type="arabicPeriod"/>
            </a:pPr>
            <a:r>
              <a:rPr lang="en-IN" dirty="0" smtClean="0"/>
              <a:t>Call </a:t>
            </a:r>
            <a:r>
              <a:rPr lang="en-IN" dirty="0"/>
              <a:t>routing</a:t>
            </a:r>
          </a:p>
          <a:p>
            <a:r>
              <a:rPr lang="en-IN" dirty="0">
                <a:solidFill>
                  <a:srgbClr val="5430AA"/>
                </a:solidFill>
              </a:rPr>
              <a:t>Mobility</a:t>
            </a:r>
            <a:r>
              <a:rPr lang="en-IN" dirty="0"/>
              <a:t> of subscribers</a:t>
            </a:r>
          </a:p>
          <a:p>
            <a:pPr lvl="1"/>
            <a:r>
              <a:rPr lang="en-IN" dirty="0"/>
              <a:t>Location registration of subscriber</a:t>
            </a:r>
          </a:p>
          <a:p>
            <a:r>
              <a:rPr lang="en-IN" dirty="0"/>
              <a:t>There can be several </a:t>
            </a:r>
            <a:r>
              <a:rPr lang="en-IN" dirty="0">
                <a:solidFill>
                  <a:srgbClr val="5430AA"/>
                </a:solidFill>
              </a:rPr>
              <a:t>MSCs</a:t>
            </a:r>
            <a:r>
              <a:rPr lang="en-IN" dirty="0"/>
              <a:t> in a </a:t>
            </a:r>
            <a:r>
              <a:rPr lang="en-IN" dirty="0">
                <a:solidFill>
                  <a:srgbClr val="5430AA"/>
                </a:solidFill>
              </a:rPr>
              <a:t>PLMN</a:t>
            </a:r>
          </a:p>
          <a:p>
            <a:endParaRPr lang="en-IN"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72" t="2895" r="1390" b="28075"/>
          <a:stretch/>
        </p:blipFill>
        <p:spPr bwMode="auto">
          <a:xfrm>
            <a:off x="5353283" y="711202"/>
            <a:ext cx="6838717" cy="304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 xmlns:a16="http://schemas.microsoft.com/office/drawing/2014/main" id="{861C1E6E-0A75-1F4F-80EA-024E74E9181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198645" y="3906096"/>
            <a:ext cx="3848100" cy="2057400"/>
          </a:xfrm>
          <a:prstGeom prst="rect">
            <a:avLst/>
          </a:prstGeom>
        </p:spPr>
      </p:pic>
    </p:spTree>
    <p:extLst>
      <p:ext uri="{BB962C8B-B14F-4D97-AF65-F5344CB8AC3E}">
        <p14:creationId xmlns:p14="http://schemas.microsoft.com/office/powerpoint/2010/main" val="130287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BDA2F9A4-6988-4274-8384-12496EC9D59D}"/>
              </a:ext>
            </a:extLst>
          </p:cNvPr>
          <p:cNvSpPr txBox="1"/>
          <p:nvPr/>
        </p:nvSpPr>
        <p:spPr>
          <a:xfrm>
            <a:off x="1458964" y="731706"/>
            <a:ext cx="4727576" cy="3416320"/>
          </a:xfrm>
          <a:prstGeom prst="rect">
            <a:avLst/>
          </a:prstGeom>
          <a:noFill/>
        </p:spPr>
        <p:txBody>
          <a:bodyPr wrap="none" rtlCol="0">
            <a:spAutoFit/>
          </a:bodyPr>
          <a:lstStyle/>
          <a:p>
            <a:r>
              <a:rPr lang="en-US" b="1" dirty="0" smtClean="0"/>
              <a:t>Topics to be covered</a:t>
            </a:r>
            <a:endParaRPr lang="en-US" b="1" dirty="0"/>
          </a:p>
          <a:p>
            <a:pPr marL="742950" lvl="1" indent="-285750">
              <a:buFont typeface="Arial" panose="020B0604020202020204" pitchFamily="34" charset="0"/>
              <a:buChar char="•"/>
            </a:pPr>
            <a:r>
              <a:rPr lang="en-IN" altLang="en-US" dirty="0">
                <a:cs typeface="Times New Roman" panose="02020603050405020304" pitchFamily="18" charset="0"/>
              </a:rPr>
              <a:t>Multiple access in Wireless System </a:t>
            </a:r>
          </a:p>
          <a:p>
            <a:pPr marL="742950" lvl="1" indent="-285750">
              <a:buFont typeface="Arial" panose="020B0604020202020204" pitchFamily="34" charset="0"/>
              <a:buChar char="•"/>
            </a:pPr>
            <a:r>
              <a:rPr lang="en-IN" altLang="en-US" dirty="0" smtClean="0">
                <a:cs typeface="Times New Roman" panose="02020603050405020304" pitchFamily="18" charset="0"/>
              </a:rPr>
              <a:t>Global </a:t>
            </a:r>
            <a:r>
              <a:rPr lang="en-IN" altLang="en-US" dirty="0">
                <a:cs typeface="Times New Roman" panose="02020603050405020304" pitchFamily="18" charset="0"/>
              </a:rPr>
              <a:t>system for </a:t>
            </a:r>
            <a:r>
              <a:rPr lang="en-IN" altLang="en-US" dirty="0" smtClean="0">
                <a:cs typeface="Times New Roman" panose="02020603050405020304" pitchFamily="18" charset="0"/>
              </a:rPr>
              <a:t>mobile communication </a:t>
            </a:r>
          </a:p>
          <a:p>
            <a:pPr marL="742950" lvl="1" indent="-285750">
              <a:buFont typeface="Arial" panose="020B0604020202020204" pitchFamily="34" charset="0"/>
              <a:buChar char="•"/>
            </a:pPr>
            <a:r>
              <a:rPr lang="en-IN" altLang="en-US" dirty="0" smtClean="0">
                <a:cs typeface="Times New Roman" panose="02020603050405020304" pitchFamily="18" charset="0"/>
              </a:rPr>
              <a:t>GSM architecture</a:t>
            </a:r>
          </a:p>
          <a:p>
            <a:pPr marL="742950" lvl="1" indent="-285750">
              <a:buFont typeface="Arial" panose="020B0604020202020204" pitchFamily="34" charset="0"/>
              <a:buChar char="•"/>
            </a:pPr>
            <a:r>
              <a:rPr lang="en-IN" altLang="en-US" dirty="0" smtClean="0">
                <a:cs typeface="Times New Roman" panose="02020603050405020304" pitchFamily="18" charset="0"/>
              </a:rPr>
              <a:t>GSM entities</a:t>
            </a:r>
          </a:p>
          <a:p>
            <a:pPr marL="742950" lvl="1" indent="-285750">
              <a:buFont typeface="Arial" panose="020B0604020202020204" pitchFamily="34" charset="0"/>
              <a:buChar char="•"/>
            </a:pPr>
            <a:r>
              <a:rPr lang="en-IN" altLang="en-US" dirty="0" smtClean="0">
                <a:cs typeface="Times New Roman" panose="02020603050405020304" pitchFamily="18" charset="0"/>
              </a:rPr>
              <a:t>Call </a:t>
            </a:r>
            <a:r>
              <a:rPr lang="en-IN" altLang="en-US" dirty="0">
                <a:cs typeface="Times New Roman" panose="02020603050405020304" pitchFamily="18" charset="0"/>
              </a:rPr>
              <a:t>routing </a:t>
            </a:r>
            <a:r>
              <a:rPr lang="en-IN" altLang="en-US" dirty="0" smtClean="0">
                <a:cs typeface="Times New Roman" panose="02020603050405020304" pitchFamily="18" charset="0"/>
              </a:rPr>
              <a:t>in GSM</a:t>
            </a:r>
          </a:p>
          <a:p>
            <a:pPr marL="742950" lvl="1" indent="-285750">
              <a:buFont typeface="Arial" panose="020B0604020202020204" pitchFamily="34" charset="0"/>
              <a:buChar char="•"/>
            </a:pPr>
            <a:r>
              <a:rPr lang="en-IN" altLang="en-US" dirty="0" smtClean="0">
                <a:cs typeface="Times New Roman" panose="02020603050405020304" pitchFamily="18" charset="0"/>
              </a:rPr>
              <a:t>PLMN interface</a:t>
            </a:r>
          </a:p>
          <a:p>
            <a:pPr marL="742950" lvl="1" indent="-285750">
              <a:buFont typeface="Arial" panose="020B0604020202020204" pitchFamily="34" charset="0"/>
              <a:buChar char="•"/>
            </a:pPr>
            <a:r>
              <a:rPr lang="en-IN" altLang="en-US" dirty="0" smtClean="0">
                <a:cs typeface="Times New Roman" panose="02020603050405020304" pitchFamily="18" charset="0"/>
              </a:rPr>
              <a:t>GSM </a:t>
            </a:r>
            <a:r>
              <a:rPr lang="en-IN" altLang="en-US" dirty="0">
                <a:cs typeface="Times New Roman" panose="02020603050405020304" pitchFamily="18" charset="0"/>
              </a:rPr>
              <a:t>addresses and </a:t>
            </a:r>
            <a:r>
              <a:rPr lang="en-IN" altLang="en-US" dirty="0" smtClean="0">
                <a:cs typeface="Times New Roman" panose="02020603050405020304" pitchFamily="18" charset="0"/>
              </a:rPr>
              <a:t>identifiers</a:t>
            </a:r>
          </a:p>
          <a:p>
            <a:pPr marL="742950" lvl="1" indent="-285750">
              <a:buFont typeface="Arial" panose="020B0604020202020204" pitchFamily="34" charset="0"/>
              <a:buChar char="•"/>
            </a:pPr>
            <a:r>
              <a:rPr lang="en-IN" altLang="en-US" dirty="0" smtClean="0">
                <a:cs typeface="Times New Roman" panose="02020603050405020304" pitchFamily="18" charset="0"/>
              </a:rPr>
              <a:t>Network aspects in GSM</a:t>
            </a:r>
          </a:p>
          <a:p>
            <a:pPr marL="742950" lvl="1" indent="-285750">
              <a:buFont typeface="Arial" panose="020B0604020202020204" pitchFamily="34" charset="0"/>
              <a:buChar char="•"/>
            </a:pPr>
            <a:r>
              <a:rPr lang="en-IN" altLang="en-US" dirty="0" smtClean="0">
                <a:cs typeface="Times New Roman" panose="02020603050405020304" pitchFamily="18" charset="0"/>
              </a:rPr>
              <a:t>GSM </a:t>
            </a:r>
            <a:r>
              <a:rPr lang="en-IN" altLang="en-US" dirty="0">
                <a:cs typeface="Times New Roman" panose="02020603050405020304" pitchFamily="18" charset="0"/>
              </a:rPr>
              <a:t>frequency </a:t>
            </a:r>
            <a:r>
              <a:rPr lang="en-IN" altLang="en-US" dirty="0" smtClean="0">
                <a:cs typeface="Times New Roman" panose="02020603050405020304" pitchFamily="18" charset="0"/>
              </a:rPr>
              <a:t>allocation</a:t>
            </a:r>
          </a:p>
          <a:p>
            <a:pPr marL="742950" lvl="1" indent="-285750">
              <a:buFont typeface="Arial" panose="020B0604020202020204" pitchFamily="34" charset="0"/>
              <a:buChar char="•"/>
            </a:pPr>
            <a:r>
              <a:rPr lang="en-IN" altLang="en-US" dirty="0" smtClean="0">
                <a:cs typeface="Times New Roman" panose="02020603050405020304" pitchFamily="18" charset="0"/>
              </a:rPr>
              <a:t>Authentication </a:t>
            </a:r>
            <a:r>
              <a:rPr lang="en-IN" altLang="en-US" dirty="0">
                <a:cs typeface="Times New Roman" panose="02020603050405020304" pitchFamily="18" charset="0"/>
              </a:rPr>
              <a:t>and security</a:t>
            </a:r>
            <a:endParaRPr lang="en-US" altLang="en-US" dirty="0" smtClean="0">
              <a:cs typeface="Times New Roman" panose="02020603050405020304" pitchFamily="18" charset="0"/>
            </a:endParaRPr>
          </a:p>
          <a:p>
            <a:pPr marL="742950" lvl="1" indent="-285750">
              <a:buFont typeface="Arial" panose="020B0604020202020204" pitchFamily="34" charset="0"/>
              <a:buChar char="•"/>
            </a:pPr>
            <a:endParaRPr lang="en-US" dirty="0"/>
          </a:p>
        </p:txBody>
      </p:sp>
      <p:sp>
        <p:nvSpPr>
          <p:cNvPr id="10" name="Title 9"/>
          <p:cNvSpPr>
            <a:spLocks noGrp="1"/>
          </p:cNvSpPr>
          <p:nvPr>
            <p:ph type="title"/>
          </p:nvPr>
        </p:nvSpPr>
        <p:spPr>
          <a:xfrm>
            <a:off x="1163544" y="2671069"/>
            <a:ext cx="11028456" cy="2852737"/>
          </a:xfrm>
        </p:spPr>
        <p:txBody>
          <a:bodyPr/>
          <a:lstStyle/>
          <a:p>
            <a:r>
              <a:rPr lang="en-IN" altLang="en-US" dirty="0">
                <a:cs typeface="Times New Roman" panose="02020603050405020304" pitchFamily="18" charset="0"/>
              </a:rPr>
              <a:t>Multiple access in Wireless System &amp; GSM</a:t>
            </a:r>
          </a:p>
        </p:txBody>
      </p:sp>
    </p:spTree>
    <p:extLst>
      <p:ext uri="{BB962C8B-B14F-4D97-AF65-F5344CB8AC3E}">
        <p14:creationId xmlns:p14="http://schemas.microsoft.com/office/powerpoint/2010/main" val="209840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a:t>
            </a:r>
            <a:r>
              <a:rPr lang="en-US" dirty="0" smtClean="0"/>
              <a:t>Architecture: </a:t>
            </a:r>
            <a:r>
              <a:rPr lang="en-GB" altLang="en-US" dirty="0" smtClean="0"/>
              <a:t>Gateway </a:t>
            </a:r>
            <a:r>
              <a:rPr lang="en-GB" altLang="en-US" dirty="0"/>
              <a:t>MSC (GMSC)</a:t>
            </a:r>
            <a:endParaRPr lang="en-IN" dirty="0"/>
          </a:p>
        </p:txBody>
      </p:sp>
      <p:sp>
        <p:nvSpPr>
          <p:cNvPr id="5" name="Content Placeholder 4"/>
          <p:cNvSpPr>
            <a:spLocks noGrp="1"/>
          </p:cNvSpPr>
          <p:nvPr>
            <p:ph idx="1"/>
          </p:nvPr>
        </p:nvSpPr>
        <p:spPr>
          <a:xfrm>
            <a:off x="131181" y="863444"/>
            <a:ext cx="5222102" cy="5590565"/>
          </a:xfrm>
        </p:spPr>
        <p:txBody>
          <a:bodyPr/>
          <a:lstStyle/>
          <a:p>
            <a:r>
              <a:rPr lang="en-IN" dirty="0"/>
              <a:t>Connects </a:t>
            </a:r>
            <a:r>
              <a:rPr lang="en-IN" dirty="0">
                <a:solidFill>
                  <a:srgbClr val="5430AA"/>
                </a:solidFill>
              </a:rPr>
              <a:t>mobile network </a:t>
            </a:r>
            <a:r>
              <a:rPr lang="en-IN" dirty="0"/>
              <a:t>to a </a:t>
            </a:r>
            <a:r>
              <a:rPr lang="en-IN" dirty="0">
                <a:solidFill>
                  <a:srgbClr val="5430AA"/>
                </a:solidFill>
              </a:rPr>
              <a:t>fixed network</a:t>
            </a:r>
          </a:p>
          <a:p>
            <a:pPr lvl="1"/>
            <a:r>
              <a:rPr lang="en-IN" dirty="0"/>
              <a:t>Entry point to a </a:t>
            </a:r>
            <a:r>
              <a:rPr lang="en-IN" dirty="0">
                <a:solidFill>
                  <a:srgbClr val="5430AA"/>
                </a:solidFill>
              </a:rPr>
              <a:t>PLMN</a:t>
            </a:r>
          </a:p>
          <a:p>
            <a:r>
              <a:rPr lang="en-IN" dirty="0"/>
              <a:t>Usually </a:t>
            </a:r>
            <a:r>
              <a:rPr lang="en-IN" dirty="0">
                <a:solidFill>
                  <a:srgbClr val="5430AA"/>
                </a:solidFill>
              </a:rPr>
              <a:t>one</a:t>
            </a:r>
            <a:r>
              <a:rPr lang="en-IN" dirty="0"/>
              <a:t> per PLMN</a:t>
            </a:r>
          </a:p>
          <a:p>
            <a:r>
              <a:rPr lang="en-IN" dirty="0"/>
              <a:t>Request routing information from the </a:t>
            </a:r>
            <a:r>
              <a:rPr lang="en-IN" dirty="0">
                <a:solidFill>
                  <a:srgbClr val="5430AA"/>
                </a:solidFill>
              </a:rPr>
              <a:t>HLR</a:t>
            </a:r>
            <a:r>
              <a:rPr lang="en-IN" dirty="0"/>
              <a:t> and routes the connection to the local MSC</a:t>
            </a:r>
          </a:p>
          <a:p>
            <a:endParaRPr lang="en-IN" dirty="0"/>
          </a:p>
        </p:txBody>
      </p:sp>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972" t="2895" r="1390" b="28075"/>
          <a:stretch/>
        </p:blipFill>
        <p:spPr bwMode="auto">
          <a:xfrm>
            <a:off x="5353283" y="711202"/>
            <a:ext cx="6838717" cy="304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366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GSM </a:t>
            </a:r>
            <a:r>
              <a:rPr lang="en-US" sz="3600" dirty="0" smtClean="0"/>
              <a:t>Architecture: </a:t>
            </a:r>
            <a:r>
              <a:rPr lang="en-US" altLang="en-US" sz="3600" dirty="0" smtClean="0"/>
              <a:t>Home </a:t>
            </a:r>
            <a:r>
              <a:rPr lang="en-US" altLang="en-US" sz="3600" dirty="0"/>
              <a:t>Location </a:t>
            </a:r>
            <a:r>
              <a:rPr lang="en-US" altLang="en-US" sz="3600" dirty="0" smtClean="0"/>
              <a:t>Register(</a:t>
            </a:r>
            <a:r>
              <a:rPr lang="en-US" altLang="en-US" dirty="0" smtClean="0"/>
              <a:t>HLR)</a:t>
            </a:r>
            <a:endParaRPr lang="en-IN" dirty="0"/>
          </a:p>
        </p:txBody>
      </p:sp>
      <p:sp>
        <p:nvSpPr>
          <p:cNvPr id="3" name="Content Placeholder 2"/>
          <p:cNvSpPr>
            <a:spLocks noGrp="1"/>
          </p:cNvSpPr>
          <p:nvPr>
            <p:ph idx="1"/>
          </p:nvPr>
        </p:nvSpPr>
        <p:spPr>
          <a:xfrm>
            <a:off x="131181" y="863444"/>
            <a:ext cx="5835065" cy="5590565"/>
          </a:xfrm>
        </p:spPr>
        <p:txBody>
          <a:bodyPr/>
          <a:lstStyle/>
          <a:p>
            <a:r>
              <a:rPr lang="en-IN" dirty="0"/>
              <a:t>For all users registered with the network, </a:t>
            </a:r>
            <a:r>
              <a:rPr lang="en-IN" dirty="0">
                <a:solidFill>
                  <a:srgbClr val="5430AA"/>
                </a:solidFill>
              </a:rPr>
              <a:t>HLR</a:t>
            </a:r>
            <a:r>
              <a:rPr lang="en-IN" dirty="0"/>
              <a:t> keeps user profile. </a:t>
            </a:r>
            <a:endParaRPr lang="en-IN" dirty="0" smtClean="0"/>
          </a:p>
          <a:p>
            <a:r>
              <a:rPr lang="en-IN" dirty="0" smtClean="0"/>
              <a:t>Logically </a:t>
            </a:r>
            <a:r>
              <a:rPr lang="en-IN" dirty="0"/>
              <a:t>only </a:t>
            </a:r>
            <a:r>
              <a:rPr lang="en-IN" dirty="0">
                <a:solidFill>
                  <a:srgbClr val="5430AA"/>
                </a:solidFill>
              </a:rPr>
              <a:t>one HLR </a:t>
            </a:r>
            <a:r>
              <a:rPr lang="en-IN" dirty="0"/>
              <a:t>per </a:t>
            </a:r>
            <a:r>
              <a:rPr lang="en-IN" dirty="0">
                <a:solidFill>
                  <a:srgbClr val="5430AA"/>
                </a:solidFill>
              </a:rPr>
              <a:t>PLMN</a:t>
            </a:r>
          </a:p>
          <a:p>
            <a:r>
              <a:rPr lang="en-IN" dirty="0">
                <a:solidFill>
                  <a:srgbClr val="5430AA"/>
                </a:solidFill>
              </a:rPr>
              <a:t>Persistent</a:t>
            </a:r>
            <a:r>
              <a:rPr lang="en-IN" dirty="0"/>
              <a:t> storage of user data</a:t>
            </a:r>
          </a:p>
          <a:p>
            <a:r>
              <a:rPr lang="en-IN" dirty="0">
                <a:solidFill>
                  <a:srgbClr val="5430AA"/>
                </a:solidFill>
              </a:rPr>
              <a:t>MSCs </a:t>
            </a:r>
            <a:r>
              <a:rPr lang="en-IN" dirty="0"/>
              <a:t>exchange information with </a:t>
            </a:r>
            <a:r>
              <a:rPr lang="en-IN" dirty="0">
                <a:solidFill>
                  <a:srgbClr val="5430AA"/>
                </a:solidFill>
              </a:rPr>
              <a:t>HLR </a:t>
            </a:r>
          </a:p>
          <a:p>
            <a:r>
              <a:rPr lang="en-IN" dirty="0"/>
              <a:t>When MS registers with a new GMSC, the HLR sends the </a:t>
            </a:r>
            <a:r>
              <a:rPr lang="en-IN" dirty="0">
                <a:solidFill>
                  <a:srgbClr val="5430AA"/>
                </a:solidFill>
              </a:rPr>
              <a:t>user profile </a:t>
            </a:r>
            <a:r>
              <a:rPr lang="en-IN" dirty="0"/>
              <a:t>to the new MSC</a:t>
            </a:r>
          </a:p>
          <a:p>
            <a:r>
              <a:rPr lang="en-IN" dirty="0"/>
              <a:t>Includes information like</a:t>
            </a:r>
          </a:p>
          <a:p>
            <a:pPr lvl="1"/>
            <a:r>
              <a:rPr lang="en-IN" dirty="0">
                <a:solidFill>
                  <a:srgbClr val="5430AA"/>
                </a:solidFill>
              </a:rPr>
              <a:t>Current location </a:t>
            </a:r>
            <a:r>
              <a:rPr lang="en-IN" dirty="0"/>
              <a:t>of user</a:t>
            </a:r>
          </a:p>
          <a:p>
            <a:pPr lvl="1"/>
            <a:r>
              <a:rPr lang="en-IN" dirty="0">
                <a:solidFill>
                  <a:srgbClr val="5430AA"/>
                </a:solidFill>
              </a:rPr>
              <a:t>Authentication</a:t>
            </a:r>
            <a:r>
              <a:rPr lang="en-IN" dirty="0"/>
              <a:t> data</a:t>
            </a:r>
          </a:p>
          <a:p>
            <a:pPr lvl="1"/>
            <a:r>
              <a:rPr lang="en-IN" dirty="0"/>
              <a:t>Service provisioning </a:t>
            </a:r>
            <a:r>
              <a:rPr lang="en-IN" dirty="0">
                <a:solidFill>
                  <a:srgbClr val="5430AA"/>
                </a:solidFill>
              </a:rPr>
              <a:t>information</a:t>
            </a:r>
          </a:p>
          <a:p>
            <a:pPr lvl="1"/>
            <a:r>
              <a:rPr lang="en-IN" dirty="0">
                <a:solidFill>
                  <a:srgbClr val="5430AA"/>
                </a:solidFill>
              </a:rPr>
              <a:t>Power</a:t>
            </a:r>
            <a:r>
              <a:rPr lang="en-IN" dirty="0"/>
              <a:t> on status</a:t>
            </a:r>
          </a:p>
          <a:p>
            <a:endParaRPr lang="en-IN"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72" t="2895" r="1390" b="28075"/>
          <a:stretch/>
        </p:blipFill>
        <p:spPr bwMode="auto">
          <a:xfrm>
            <a:off x="5966246" y="711202"/>
            <a:ext cx="6225754" cy="276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97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GSM </a:t>
            </a:r>
            <a:r>
              <a:rPr lang="en-US" sz="3600" dirty="0" smtClean="0"/>
              <a:t>Architecture: </a:t>
            </a:r>
            <a:r>
              <a:rPr lang="en-US" altLang="en-US" sz="3600" dirty="0" smtClean="0"/>
              <a:t>Visitor </a:t>
            </a:r>
            <a:r>
              <a:rPr lang="en-US" altLang="en-US" sz="3600" dirty="0"/>
              <a:t>Location Register (VLR)</a:t>
            </a:r>
            <a:endParaRPr lang="en-IN" dirty="0"/>
          </a:p>
        </p:txBody>
      </p:sp>
      <p:sp>
        <p:nvSpPr>
          <p:cNvPr id="3" name="Content Placeholder 2"/>
          <p:cNvSpPr>
            <a:spLocks noGrp="1"/>
          </p:cNvSpPr>
          <p:nvPr>
            <p:ph idx="1"/>
          </p:nvPr>
        </p:nvSpPr>
        <p:spPr>
          <a:xfrm>
            <a:off x="131181" y="863444"/>
            <a:ext cx="7135893" cy="5590565"/>
          </a:xfrm>
        </p:spPr>
        <p:txBody>
          <a:bodyPr/>
          <a:lstStyle/>
          <a:p>
            <a:r>
              <a:rPr lang="en-IN" dirty="0">
                <a:solidFill>
                  <a:srgbClr val="5430AA"/>
                </a:solidFill>
              </a:rPr>
              <a:t>VLR</a:t>
            </a:r>
            <a:r>
              <a:rPr lang="en-IN" dirty="0"/>
              <a:t> is </a:t>
            </a:r>
            <a:r>
              <a:rPr lang="en-IN" dirty="0">
                <a:solidFill>
                  <a:srgbClr val="5430AA"/>
                </a:solidFill>
              </a:rPr>
              <a:t>responsible</a:t>
            </a:r>
            <a:r>
              <a:rPr lang="en-IN" dirty="0"/>
              <a:t> for a group of location areas, typically associated with an </a:t>
            </a:r>
            <a:r>
              <a:rPr lang="en-IN" dirty="0">
                <a:solidFill>
                  <a:srgbClr val="5430AA"/>
                </a:solidFill>
              </a:rPr>
              <a:t>MSC</a:t>
            </a:r>
          </a:p>
          <a:p>
            <a:r>
              <a:rPr lang="en-IN" dirty="0"/>
              <a:t>Contains </a:t>
            </a:r>
            <a:r>
              <a:rPr lang="en-IN" dirty="0">
                <a:solidFill>
                  <a:srgbClr val="5430AA"/>
                </a:solidFill>
              </a:rPr>
              <a:t>temporary information </a:t>
            </a:r>
            <a:r>
              <a:rPr lang="en-IN" dirty="0"/>
              <a:t>needed for call control typically </a:t>
            </a:r>
            <a:r>
              <a:rPr lang="en-IN" dirty="0">
                <a:solidFill>
                  <a:srgbClr val="5430AA"/>
                </a:solidFill>
              </a:rPr>
              <a:t>copied</a:t>
            </a:r>
            <a:r>
              <a:rPr lang="en-IN" dirty="0"/>
              <a:t> from </a:t>
            </a:r>
            <a:r>
              <a:rPr lang="en-IN" dirty="0">
                <a:solidFill>
                  <a:srgbClr val="5430AA"/>
                </a:solidFill>
              </a:rPr>
              <a:t>HLR</a:t>
            </a:r>
            <a:r>
              <a:rPr lang="en-IN" dirty="0"/>
              <a:t>.</a:t>
            </a:r>
          </a:p>
          <a:p>
            <a:r>
              <a:rPr lang="en-IN" dirty="0"/>
              <a:t>When subscriber enters a </a:t>
            </a:r>
            <a:r>
              <a:rPr lang="en-IN" dirty="0">
                <a:solidFill>
                  <a:srgbClr val="5430AA"/>
                </a:solidFill>
              </a:rPr>
              <a:t>new MSC</a:t>
            </a:r>
            <a:r>
              <a:rPr lang="en-IN" dirty="0"/>
              <a:t>, VLR associated with that MSC requests user info from corresponding </a:t>
            </a:r>
            <a:r>
              <a:rPr lang="en-IN" dirty="0">
                <a:solidFill>
                  <a:srgbClr val="5430AA"/>
                </a:solidFill>
              </a:rPr>
              <a:t>HLR</a:t>
            </a:r>
          </a:p>
          <a:p>
            <a:endParaRPr lang="en-IN"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72" t="2895" r="1390" b="28075"/>
          <a:stretch/>
        </p:blipFill>
        <p:spPr bwMode="auto">
          <a:xfrm>
            <a:off x="0" y="3658726"/>
            <a:ext cx="6225754" cy="276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 name="Picture 2" descr="Visitor Location Register (VLR) | Metin UZ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711201"/>
            <a:ext cx="4572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50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GSM </a:t>
            </a:r>
            <a:r>
              <a:rPr lang="en-US" sz="3600" dirty="0" smtClean="0"/>
              <a:t>Architecture: </a:t>
            </a:r>
            <a:r>
              <a:rPr lang="en-US" altLang="en-US" sz="3600" dirty="0" smtClean="0"/>
              <a:t>AUC and EIR</a:t>
            </a:r>
            <a:endParaRPr lang="en-IN" dirty="0"/>
          </a:p>
        </p:txBody>
      </p:sp>
      <p:sp>
        <p:nvSpPr>
          <p:cNvPr id="3" name="Content Placeholder 2"/>
          <p:cNvSpPr>
            <a:spLocks noGrp="1"/>
          </p:cNvSpPr>
          <p:nvPr>
            <p:ph idx="1"/>
          </p:nvPr>
        </p:nvSpPr>
        <p:spPr>
          <a:xfrm>
            <a:off x="131181" y="863444"/>
            <a:ext cx="5835065" cy="5590565"/>
          </a:xfrm>
        </p:spPr>
        <p:txBody>
          <a:bodyPr/>
          <a:lstStyle/>
          <a:p>
            <a:r>
              <a:rPr lang="en-US" altLang="en-US" sz="2800" b="1" dirty="0" smtClean="0">
                <a:solidFill>
                  <a:srgbClr val="5430AA"/>
                </a:solidFill>
              </a:rPr>
              <a:t>AUC</a:t>
            </a:r>
            <a:r>
              <a:rPr lang="en-US" altLang="en-US" sz="2800" b="1" dirty="0">
                <a:solidFill>
                  <a:srgbClr val="5430AA"/>
                </a:solidFill>
              </a:rPr>
              <a:t>: Authentication Center</a:t>
            </a:r>
          </a:p>
          <a:p>
            <a:pPr lvl="1"/>
            <a:r>
              <a:rPr lang="en-US" altLang="en-US" sz="2600" dirty="0" smtClean="0"/>
              <a:t>Accessed </a:t>
            </a:r>
            <a:r>
              <a:rPr lang="en-US" altLang="en-US" sz="2600" dirty="0"/>
              <a:t>by </a:t>
            </a:r>
            <a:r>
              <a:rPr lang="en-US" altLang="en-US" sz="2600" dirty="0">
                <a:solidFill>
                  <a:srgbClr val="5430AA"/>
                </a:solidFill>
              </a:rPr>
              <a:t>HLR</a:t>
            </a:r>
            <a:r>
              <a:rPr lang="en-US" altLang="en-US" sz="2600" dirty="0"/>
              <a:t> to </a:t>
            </a:r>
            <a:r>
              <a:rPr lang="en-US" altLang="en-US" sz="2600" dirty="0">
                <a:solidFill>
                  <a:srgbClr val="5430AA"/>
                </a:solidFill>
              </a:rPr>
              <a:t>authenticate</a:t>
            </a:r>
            <a:r>
              <a:rPr lang="en-US" altLang="en-US" sz="2600" dirty="0"/>
              <a:t> a user for service</a:t>
            </a:r>
          </a:p>
          <a:p>
            <a:pPr lvl="1"/>
            <a:r>
              <a:rPr lang="en-US" altLang="en-US" sz="2600" dirty="0"/>
              <a:t>Contains </a:t>
            </a:r>
            <a:r>
              <a:rPr lang="en-US" altLang="en-US" sz="2600" dirty="0">
                <a:solidFill>
                  <a:srgbClr val="5430AA"/>
                </a:solidFill>
              </a:rPr>
              <a:t>authentication</a:t>
            </a:r>
            <a:r>
              <a:rPr lang="en-US" altLang="en-US" sz="2600" dirty="0"/>
              <a:t> and </a:t>
            </a:r>
            <a:r>
              <a:rPr lang="en-US" altLang="en-US" sz="2600" dirty="0">
                <a:solidFill>
                  <a:srgbClr val="5430AA"/>
                </a:solidFill>
              </a:rPr>
              <a:t>encryption keys </a:t>
            </a:r>
            <a:r>
              <a:rPr lang="en-US" altLang="en-US" sz="2600" dirty="0"/>
              <a:t>for subscribers</a:t>
            </a:r>
          </a:p>
          <a:p>
            <a:r>
              <a:rPr lang="en-US" altLang="en-US" sz="2800" b="1" dirty="0">
                <a:solidFill>
                  <a:srgbClr val="5430AA"/>
                </a:solidFill>
              </a:rPr>
              <a:t>EIR: Equipment Identity Register</a:t>
            </a:r>
          </a:p>
          <a:p>
            <a:pPr lvl="1"/>
            <a:r>
              <a:rPr lang="en-US" altLang="en-US" sz="2600" dirty="0"/>
              <a:t>A</a:t>
            </a:r>
            <a:r>
              <a:rPr lang="en-US" altLang="en-US" sz="2600" dirty="0" smtClean="0"/>
              <a:t>llows </a:t>
            </a:r>
            <a:r>
              <a:rPr lang="en-US" altLang="en-US" sz="2600" dirty="0">
                <a:solidFill>
                  <a:srgbClr val="5430AA"/>
                </a:solidFill>
              </a:rPr>
              <a:t>stolen</a:t>
            </a:r>
            <a:r>
              <a:rPr lang="en-US" altLang="en-US" sz="2600" dirty="0"/>
              <a:t> or </a:t>
            </a:r>
            <a:r>
              <a:rPr lang="en-US" altLang="en-US" sz="2600" dirty="0">
                <a:solidFill>
                  <a:srgbClr val="5430AA"/>
                </a:solidFill>
              </a:rPr>
              <a:t>fraudulent</a:t>
            </a:r>
            <a:r>
              <a:rPr lang="en-US" altLang="en-US" sz="2600" dirty="0"/>
              <a:t> mobile stations to be identified </a:t>
            </a:r>
          </a:p>
          <a:p>
            <a:endParaRPr lang="en-IN"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72" t="2895" r="1390" b="28075"/>
          <a:stretch/>
        </p:blipFill>
        <p:spPr bwMode="auto">
          <a:xfrm>
            <a:off x="5966246" y="711202"/>
            <a:ext cx="6225754" cy="276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23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solidFill>
                  <a:schemeClr val="tx1">
                    <a:lumMod val="90000"/>
                    <a:lumOff val="10000"/>
                  </a:schemeClr>
                </a:solidFill>
                <a:ea typeface="+mj-ea"/>
                <a:cs typeface="+mj-cs"/>
              </a:rPr>
              <a:t>GSM System Hierarchy</a:t>
            </a:r>
          </a:p>
        </p:txBody>
      </p:sp>
      <p:sp>
        <p:nvSpPr>
          <p:cNvPr id="5" name="Rectangle 4">
            <a:extLst>
              <a:ext uri="{FF2B5EF4-FFF2-40B4-BE49-F238E27FC236}">
                <a16:creationId xmlns="" xmlns:a16="http://schemas.microsoft.com/office/drawing/2014/main" id="{984DCC63-F5A6-BE48-B62F-39C451EF6979}"/>
              </a:ext>
            </a:extLst>
          </p:cNvPr>
          <p:cNvSpPr/>
          <p:nvPr/>
        </p:nvSpPr>
        <p:spPr>
          <a:xfrm>
            <a:off x="3175000" y="990600"/>
            <a:ext cx="8763000" cy="5334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endParaRPr>
          </a:p>
        </p:txBody>
      </p:sp>
      <p:sp>
        <p:nvSpPr>
          <p:cNvPr id="6" name="Rectangle 5">
            <a:extLst>
              <a:ext uri="{FF2B5EF4-FFF2-40B4-BE49-F238E27FC236}">
                <a16:creationId xmlns="" xmlns:a16="http://schemas.microsoft.com/office/drawing/2014/main" id="{C7626F82-F5D4-A54B-91B9-54B2BCB8473E}"/>
              </a:ext>
            </a:extLst>
          </p:cNvPr>
          <p:cNvSpPr/>
          <p:nvPr/>
        </p:nvSpPr>
        <p:spPr>
          <a:xfrm>
            <a:off x="3365500" y="2057400"/>
            <a:ext cx="8458200" cy="3505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endParaRPr>
          </a:p>
        </p:txBody>
      </p:sp>
      <p:sp>
        <p:nvSpPr>
          <p:cNvPr id="7" name="Oval 6">
            <a:extLst>
              <a:ext uri="{FF2B5EF4-FFF2-40B4-BE49-F238E27FC236}">
                <a16:creationId xmlns="" xmlns:a16="http://schemas.microsoft.com/office/drawing/2014/main" id="{AE8AB98F-626F-404D-96B9-67185E540A34}"/>
              </a:ext>
            </a:extLst>
          </p:cNvPr>
          <p:cNvSpPr/>
          <p:nvPr/>
        </p:nvSpPr>
        <p:spPr>
          <a:xfrm>
            <a:off x="35179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a:extLst>
              <a:ext uri="{FF2B5EF4-FFF2-40B4-BE49-F238E27FC236}">
                <a16:creationId xmlns="" xmlns:a16="http://schemas.microsoft.com/office/drawing/2014/main" id="{EB690128-ABA0-A143-A892-74BCBF8B20FD}"/>
              </a:ext>
            </a:extLst>
          </p:cNvPr>
          <p:cNvSpPr/>
          <p:nvPr/>
        </p:nvSpPr>
        <p:spPr>
          <a:xfrm>
            <a:off x="38227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a:extLst>
              <a:ext uri="{FF2B5EF4-FFF2-40B4-BE49-F238E27FC236}">
                <a16:creationId xmlns="" xmlns:a16="http://schemas.microsoft.com/office/drawing/2014/main" id="{2FF30377-0378-394E-B6FF-36331A340532}"/>
              </a:ext>
            </a:extLst>
          </p:cNvPr>
          <p:cNvSpPr/>
          <p:nvPr/>
        </p:nvSpPr>
        <p:spPr>
          <a:xfrm>
            <a:off x="41275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a:extLst>
              <a:ext uri="{FF2B5EF4-FFF2-40B4-BE49-F238E27FC236}">
                <a16:creationId xmlns="" xmlns:a16="http://schemas.microsoft.com/office/drawing/2014/main" id="{62BF9FAC-2AC2-2C43-8283-8D5ED3805C09}"/>
              </a:ext>
            </a:extLst>
          </p:cNvPr>
          <p:cNvSpPr/>
          <p:nvPr/>
        </p:nvSpPr>
        <p:spPr>
          <a:xfrm>
            <a:off x="3517900" y="2819400"/>
            <a:ext cx="5486400" cy="2590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prstClr val="black"/>
              </a:solidFill>
            </a:endParaRPr>
          </a:p>
        </p:txBody>
      </p:sp>
      <p:sp>
        <p:nvSpPr>
          <p:cNvPr id="11" name="Rectangle 10">
            <a:extLst>
              <a:ext uri="{FF2B5EF4-FFF2-40B4-BE49-F238E27FC236}">
                <a16:creationId xmlns="" xmlns:a16="http://schemas.microsoft.com/office/drawing/2014/main" id="{6429E283-5DB6-B748-84CC-E74A99D272A2}"/>
              </a:ext>
            </a:extLst>
          </p:cNvPr>
          <p:cNvSpPr/>
          <p:nvPr/>
        </p:nvSpPr>
        <p:spPr>
          <a:xfrm>
            <a:off x="9301292" y="2743200"/>
            <a:ext cx="2446208" cy="13914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prstClr val="black"/>
              </a:solidFill>
            </a:endParaRPr>
          </a:p>
        </p:txBody>
      </p:sp>
      <p:sp>
        <p:nvSpPr>
          <p:cNvPr id="15" name="Oval 14">
            <a:extLst>
              <a:ext uri="{FF2B5EF4-FFF2-40B4-BE49-F238E27FC236}">
                <a16:creationId xmlns="" xmlns:a16="http://schemas.microsoft.com/office/drawing/2014/main" id="{8644AD3C-F5F8-CB47-92D9-5F937E14E4A3}"/>
              </a:ext>
            </a:extLst>
          </p:cNvPr>
          <p:cNvSpPr/>
          <p:nvPr/>
        </p:nvSpPr>
        <p:spPr>
          <a:xfrm>
            <a:off x="10260772" y="421087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a:extLst>
              <a:ext uri="{FF2B5EF4-FFF2-40B4-BE49-F238E27FC236}">
                <a16:creationId xmlns="" xmlns:a16="http://schemas.microsoft.com/office/drawing/2014/main" id="{F8FFA88D-FF64-DE42-AD83-4FD49BCE08FE}"/>
              </a:ext>
            </a:extLst>
          </p:cNvPr>
          <p:cNvSpPr/>
          <p:nvPr/>
        </p:nvSpPr>
        <p:spPr>
          <a:xfrm>
            <a:off x="10565572" y="421087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a:extLst>
              <a:ext uri="{FF2B5EF4-FFF2-40B4-BE49-F238E27FC236}">
                <a16:creationId xmlns="" xmlns:a16="http://schemas.microsoft.com/office/drawing/2014/main" id="{C0106305-5474-9247-97DB-2242AD4D2029}"/>
              </a:ext>
            </a:extLst>
          </p:cNvPr>
          <p:cNvSpPr/>
          <p:nvPr/>
        </p:nvSpPr>
        <p:spPr>
          <a:xfrm>
            <a:off x="10870372" y="421087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a:extLst>
              <a:ext uri="{FF2B5EF4-FFF2-40B4-BE49-F238E27FC236}">
                <a16:creationId xmlns="" xmlns:a16="http://schemas.microsoft.com/office/drawing/2014/main" id="{E693D9F9-0A8F-5249-A8B4-5A1604C2A455}"/>
              </a:ext>
            </a:extLst>
          </p:cNvPr>
          <p:cNvSpPr/>
          <p:nvPr/>
        </p:nvSpPr>
        <p:spPr>
          <a:xfrm>
            <a:off x="9286146" y="4419600"/>
            <a:ext cx="2461354" cy="990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prstClr val="black"/>
              </a:solidFill>
            </a:endParaRPr>
          </a:p>
        </p:txBody>
      </p:sp>
      <p:sp>
        <p:nvSpPr>
          <p:cNvPr id="19" name="Rectangle 18">
            <a:extLst>
              <a:ext uri="{FF2B5EF4-FFF2-40B4-BE49-F238E27FC236}">
                <a16:creationId xmlns="" xmlns:a16="http://schemas.microsoft.com/office/drawing/2014/main" id="{972029E3-EC0F-8041-814B-F51931176E85}"/>
              </a:ext>
            </a:extLst>
          </p:cNvPr>
          <p:cNvSpPr/>
          <p:nvPr/>
        </p:nvSpPr>
        <p:spPr>
          <a:xfrm>
            <a:off x="3365500" y="1066800"/>
            <a:ext cx="48006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Public Land Mobile Network(PLMN)/ GSM Administrative Region</a:t>
            </a:r>
          </a:p>
        </p:txBody>
      </p:sp>
      <p:sp>
        <p:nvSpPr>
          <p:cNvPr id="20" name="Rectangle 19">
            <a:extLst>
              <a:ext uri="{FF2B5EF4-FFF2-40B4-BE49-F238E27FC236}">
                <a16:creationId xmlns="" xmlns:a16="http://schemas.microsoft.com/office/drawing/2014/main" id="{ECBC889C-2E46-C045-9A6C-B7353EFB6D6E}"/>
              </a:ext>
            </a:extLst>
          </p:cNvPr>
          <p:cNvSpPr/>
          <p:nvPr/>
        </p:nvSpPr>
        <p:spPr>
          <a:xfrm>
            <a:off x="9457596" y="4727713"/>
            <a:ext cx="2133600" cy="3677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Location Area</a:t>
            </a:r>
          </a:p>
        </p:txBody>
      </p:sp>
      <p:sp>
        <p:nvSpPr>
          <p:cNvPr id="21" name="Rectangle 20">
            <a:extLst>
              <a:ext uri="{FF2B5EF4-FFF2-40B4-BE49-F238E27FC236}">
                <a16:creationId xmlns="" xmlns:a16="http://schemas.microsoft.com/office/drawing/2014/main" id="{9CFDB603-F8EA-3E41-9458-AA1C0942CA6E}"/>
              </a:ext>
            </a:extLst>
          </p:cNvPr>
          <p:cNvSpPr/>
          <p:nvPr/>
        </p:nvSpPr>
        <p:spPr>
          <a:xfrm>
            <a:off x="6736936" y="4659797"/>
            <a:ext cx="2133600" cy="5864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BSC</a:t>
            </a:r>
          </a:p>
        </p:txBody>
      </p:sp>
      <p:sp>
        <p:nvSpPr>
          <p:cNvPr id="22" name="Rectangle 21">
            <a:extLst>
              <a:ext uri="{FF2B5EF4-FFF2-40B4-BE49-F238E27FC236}">
                <a16:creationId xmlns="" xmlns:a16="http://schemas.microsoft.com/office/drawing/2014/main" id="{A5C49285-C929-F648-B100-C4BA98CFCD17}"/>
              </a:ext>
            </a:extLst>
          </p:cNvPr>
          <p:cNvSpPr/>
          <p:nvPr/>
        </p:nvSpPr>
        <p:spPr>
          <a:xfrm>
            <a:off x="3662492" y="3733801"/>
            <a:ext cx="2918140" cy="15140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23" name="Rectangle 22">
            <a:extLst>
              <a:ext uri="{FF2B5EF4-FFF2-40B4-BE49-F238E27FC236}">
                <a16:creationId xmlns="" xmlns:a16="http://schemas.microsoft.com/office/drawing/2014/main" id="{B87D5B85-663B-6F4B-B4BB-655B764BB62C}"/>
              </a:ext>
            </a:extLst>
          </p:cNvPr>
          <p:cNvSpPr/>
          <p:nvPr/>
        </p:nvSpPr>
        <p:spPr>
          <a:xfrm>
            <a:off x="3728754" y="2983396"/>
            <a:ext cx="2684747" cy="5864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Location Area (LA)</a:t>
            </a:r>
          </a:p>
        </p:txBody>
      </p:sp>
      <p:sp>
        <p:nvSpPr>
          <p:cNvPr id="24" name="Rectangle 23">
            <a:extLst>
              <a:ext uri="{FF2B5EF4-FFF2-40B4-BE49-F238E27FC236}">
                <a16:creationId xmlns="" xmlns:a16="http://schemas.microsoft.com/office/drawing/2014/main" id="{9A61FF3D-BF84-4740-9750-70629EDD8B15}"/>
              </a:ext>
            </a:extLst>
          </p:cNvPr>
          <p:cNvSpPr/>
          <p:nvPr/>
        </p:nvSpPr>
        <p:spPr>
          <a:xfrm>
            <a:off x="3779189" y="3811657"/>
            <a:ext cx="2684747" cy="5864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Base Station Controller (BSC)</a:t>
            </a:r>
          </a:p>
        </p:txBody>
      </p:sp>
      <p:sp>
        <p:nvSpPr>
          <p:cNvPr id="26" name="Rectangle 25">
            <a:extLst>
              <a:ext uri="{FF2B5EF4-FFF2-40B4-BE49-F238E27FC236}">
                <a16:creationId xmlns="" xmlns:a16="http://schemas.microsoft.com/office/drawing/2014/main" id="{922A0622-B975-F240-93EA-D17A7C5EC118}"/>
              </a:ext>
            </a:extLst>
          </p:cNvPr>
          <p:cNvSpPr/>
          <p:nvPr/>
        </p:nvSpPr>
        <p:spPr>
          <a:xfrm>
            <a:off x="5651500" y="4671392"/>
            <a:ext cx="795130" cy="4340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Cell</a:t>
            </a:r>
          </a:p>
        </p:txBody>
      </p:sp>
      <p:sp>
        <p:nvSpPr>
          <p:cNvPr id="27" name="Oval 26">
            <a:extLst>
              <a:ext uri="{FF2B5EF4-FFF2-40B4-BE49-F238E27FC236}">
                <a16:creationId xmlns="" xmlns:a16="http://schemas.microsoft.com/office/drawing/2014/main" id="{C42E5199-0352-C94D-8E11-A2C428F08346}"/>
              </a:ext>
            </a:extLst>
          </p:cNvPr>
          <p:cNvSpPr/>
          <p:nvPr/>
        </p:nvSpPr>
        <p:spPr>
          <a:xfrm>
            <a:off x="4714146" y="475173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a:extLst>
              <a:ext uri="{FF2B5EF4-FFF2-40B4-BE49-F238E27FC236}">
                <a16:creationId xmlns="" xmlns:a16="http://schemas.microsoft.com/office/drawing/2014/main" id="{456DE3DC-E810-744F-87E0-2D038BD97536}"/>
              </a:ext>
            </a:extLst>
          </p:cNvPr>
          <p:cNvSpPr/>
          <p:nvPr/>
        </p:nvSpPr>
        <p:spPr>
          <a:xfrm>
            <a:off x="5018946" y="475173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a:extLst>
              <a:ext uri="{FF2B5EF4-FFF2-40B4-BE49-F238E27FC236}">
                <a16:creationId xmlns="" xmlns:a16="http://schemas.microsoft.com/office/drawing/2014/main" id="{37F9F08E-CB1E-C14A-8850-D1AC65DFB8E9}"/>
              </a:ext>
            </a:extLst>
          </p:cNvPr>
          <p:cNvSpPr/>
          <p:nvPr/>
        </p:nvSpPr>
        <p:spPr>
          <a:xfrm>
            <a:off x="5323746" y="475173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a:extLst>
              <a:ext uri="{FF2B5EF4-FFF2-40B4-BE49-F238E27FC236}">
                <a16:creationId xmlns="" xmlns:a16="http://schemas.microsoft.com/office/drawing/2014/main" id="{5ACBF2DC-FE5D-4042-9CF3-14CE9190D4EC}"/>
              </a:ext>
            </a:extLst>
          </p:cNvPr>
          <p:cNvSpPr/>
          <p:nvPr/>
        </p:nvSpPr>
        <p:spPr>
          <a:xfrm>
            <a:off x="3365500" y="5835927"/>
            <a:ext cx="4800600" cy="4025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prstClr val="black"/>
                </a:solidFill>
              </a:rPr>
              <a:t>MSC Region</a:t>
            </a:r>
          </a:p>
        </p:txBody>
      </p:sp>
      <p:sp>
        <p:nvSpPr>
          <p:cNvPr id="32" name="Oval 31">
            <a:extLst>
              <a:ext uri="{FF2B5EF4-FFF2-40B4-BE49-F238E27FC236}">
                <a16:creationId xmlns="" xmlns:a16="http://schemas.microsoft.com/office/drawing/2014/main" id="{EFE37A50-C962-2A43-AAB0-B55F7A92ED1B}"/>
              </a:ext>
            </a:extLst>
          </p:cNvPr>
          <p:cNvSpPr/>
          <p:nvPr/>
        </p:nvSpPr>
        <p:spPr>
          <a:xfrm>
            <a:off x="7416435" y="424566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a:extLst>
              <a:ext uri="{FF2B5EF4-FFF2-40B4-BE49-F238E27FC236}">
                <a16:creationId xmlns="" xmlns:a16="http://schemas.microsoft.com/office/drawing/2014/main" id="{30D3FD07-D856-5E47-84E2-BC0AFE18F549}"/>
              </a:ext>
            </a:extLst>
          </p:cNvPr>
          <p:cNvSpPr/>
          <p:nvPr/>
        </p:nvSpPr>
        <p:spPr>
          <a:xfrm>
            <a:off x="7721235" y="424566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Oval 33">
            <a:extLst>
              <a:ext uri="{FF2B5EF4-FFF2-40B4-BE49-F238E27FC236}">
                <a16:creationId xmlns="" xmlns:a16="http://schemas.microsoft.com/office/drawing/2014/main" id="{9A49BE2F-AA61-6B42-ACFD-0DD51A623263}"/>
              </a:ext>
            </a:extLst>
          </p:cNvPr>
          <p:cNvSpPr/>
          <p:nvPr/>
        </p:nvSpPr>
        <p:spPr>
          <a:xfrm>
            <a:off x="8026035" y="424566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a:extLst>
              <a:ext uri="{FF2B5EF4-FFF2-40B4-BE49-F238E27FC236}">
                <a16:creationId xmlns="" xmlns:a16="http://schemas.microsoft.com/office/drawing/2014/main" id="{0208C44E-E34A-BC46-8DF6-A6FC7D0FF93C}"/>
              </a:ext>
            </a:extLst>
          </p:cNvPr>
          <p:cNvSpPr/>
          <p:nvPr/>
        </p:nvSpPr>
        <p:spPr>
          <a:xfrm>
            <a:off x="7416436" y="3366053"/>
            <a:ext cx="2684747" cy="5864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Base Station Controller</a:t>
            </a:r>
          </a:p>
        </p:txBody>
      </p:sp>
      <p:sp>
        <p:nvSpPr>
          <p:cNvPr id="36" name="Rectangle 35">
            <a:extLst>
              <a:ext uri="{FF2B5EF4-FFF2-40B4-BE49-F238E27FC236}">
                <a16:creationId xmlns="" xmlns:a16="http://schemas.microsoft.com/office/drawing/2014/main" id="{0F2DA006-6281-2446-A759-D0CE8A757346}"/>
              </a:ext>
            </a:extLst>
          </p:cNvPr>
          <p:cNvSpPr/>
          <p:nvPr/>
        </p:nvSpPr>
        <p:spPr>
          <a:xfrm>
            <a:off x="3778093" y="4661453"/>
            <a:ext cx="795130" cy="4340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Cell</a:t>
            </a:r>
          </a:p>
        </p:txBody>
      </p:sp>
      <p:sp>
        <p:nvSpPr>
          <p:cNvPr id="37" name="Rectangle 36">
            <a:extLst>
              <a:ext uri="{FF2B5EF4-FFF2-40B4-BE49-F238E27FC236}">
                <a16:creationId xmlns="" xmlns:a16="http://schemas.microsoft.com/office/drawing/2014/main" id="{08E43332-60E3-5449-BBE4-4E48C4AC71EA}"/>
              </a:ext>
            </a:extLst>
          </p:cNvPr>
          <p:cNvSpPr/>
          <p:nvPr/>
        </p:nvSpPr>
        <p:spPr>
          <a:xfrm>
            <a:off x="9457597" y="2839281"/>
            <a:ext cx="2134429" cy="3743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Location Area</a:t>
            </a:r>
          </a:p>
        </p:txBody>
      </p:sp>
      <p:sp>
        <p:nvSpPr>
          <p:cNvPr id="38" name="Rectangle 37">
            <a:extLst>
              <a:ext uri="{FF2B5EF4-FFF2-40B4-BE49-F238E27FC236}">
                <a16:creationId xmlns="" xmlns:a16="http://schemas.microsoft.com/office/drawing/2014/main" id="{B282E945-4C5E-0941-B5A4-E162B54FF4AB}"/>
              </a:ext>
            </a:extLst>
          </p:cNvPr>
          <p:cNvSpPr/>
          <p:nvPr/>
        </p:nvSpPr>
        <p:spPr>
          <a:xfrm>
            <a:off x="3514588" y="2209800"/>
            <a:ext cx="5355949" cy="4456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Mobile Switching Centre (MSC) Region</a:t>
            </a:r>
          </a:p>
        </p:txBody>
      </p:sp>
      <p:sp>
        <p:nvSpPr>
          <p:cNvPr id="39" name="Rounded Rectangular Callout 38"/>
          <p:cNvSpPr/>
          <p:nvPr/>
        </p:nvSpPr>
        <p:spPr>
          <a:xfrm>
            <a:off x="680853" y="1171073"/>
            <a:ext cx="2296312" cy="553453"/>
          </a:xfrm>
          <a:prstGeom prst="wedgeRoundRectCallout">
            <a:avLst>
              <a:gd name="adj1" fmla="val 71304"/>
              <a:gd name="adj2" fmla="val -32341"/>
              <a:gd name="adj3" fmla="val 16667"/>
            </a:avLst>
          </a:prstGeom>
          <a:noFill/>
          <a:ln>
            <a:solidFill>
              <a:srgbClr val="5430A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Administrative Region </a:t>
            </a:r>
            <a:endParaRPr lang="en-IN" dirty="0">
              <a:solidFill>
                <a:schemeClr val="tx1"/>
              </a:solidFill>
            </a:endParaRPr>
          </a:p>
        </p:txBody>
      </p:sp>
      <p:sp>
        <p:nvSpPr>
          <p:cNvPr id="40" name="Rounded Rectangular Callout 39"/>
          <p:cNvSpPr/>
          <p:nvPr/>
        </p:nvSpPr>
        <p:spPr>
          <a:xfrm>
            <a:off x="80305" y="2390274"/>
            <a:ext cx="2928639" cy="1258627"/>
          </a:xfrm>
          <a:prstGeom prst="wedgeRoundRectCallout">
            <a:avLst>
              <a:gd name="adj1" fmla="val 72080"/>
              <a:gd name="adj2" fmla="val -39953"/>
              <a:gd name="adj3" fmla="val 16667"/>
            </a:avLst>
          </a:prstGeom>
          <a:noFill/>
          <a:ln>
            <a:solidFill>
              <a:srgbClr val="5430A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Registration, </a:t>
            </a:r>
            <a:r>
              <a:rPr lang="en-IN" dirty="0" smtClean="0">
                <a:solidFill>
                  <a:schemeClr val="tx1"/>
                </a:solidFill>
              </a:rPr>
              <a:t>Authentication</a:t>
            </a:r>
            <a:r>
              <a:rPr lang="en-IN" dirty="0">
                <a:solidFill>
                  <a:schemeClr val="tx1"/>
                </a:solidFill>
              </a:rPr>
              <a:t>, location updating, handovers and call routing</a:t>
            </a:r>
          </a:p>
        </p:txBody>
      </p:sp>
      <p:sp>
        <p:nvSpPr>
          <p:cNvPr id="41" name="Rounded Rectangular Callout 40"/>
          <p:cNvSpPr/>
          <p:nvPr/>
        </p:nvSpPr>
        <p:spPr>
          <a:xfrm>
            <a:off x="41026" y="4142198"/>
            <a:ext cx="2936139" cy="963201"/>
          </a:xfrm>
          <a:prstGeom prst="wedgeRoundRectCallout">
            <a:avLst>
              <a:gd name="adj1" fmla="val 77777"/>
              <a:gd name="adj2" fmla="val -118478"/>
              <a:gd name="adj3" fmla="val 16667"/>
            </a:avLst>
          </a:prstGeom>
          <a:noFill/>
          <a:ln>
            <a:solidFill>
              <a:srgbClr val="5430A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solidFill>
                  <a:schemeClr val="tx1"/>
                </a:solidFill>
              </a:rPr>
              <a:t>One LA consist of many cell groups &amp; each cell group is assigned to one BSC</a:t>
            </a:r>
            <a:endParaRPr lang="en-IN" dirty="0">
              <a:solidFill>
                <a:schemeClr val="tx1"/>
              </a:solidFill>
            </a:endParaRPr>
          </a:p>
        </p:txBody>
      </p:sp>
      <p:sp>
        <p:nvSpPr>
          <p:cNvPr id="42" name="Rounded Rectangular Callout 41"/>
          <p:cNvSpPr/>
          <p:nvPr/>
        </p:nvSpPr>
        <p:spPr>
          <a:xfrm>
            <a:off x="201672" y="5486401"/>
            <a:ext cx="2685907" cy="694998"/>
          </a:xfrm>
          <a:prstGeom prst="wedgeRoundRectCallout">
            <a:avLst>
              <a:gd name="adj1" fmla="val 222679"/>
              <a:gd name="adj2" fmla="val -295387"/>
              <a:gd name="adj3" fmla="val 16667"/>
            </a:avLst>
          </a:prstGeom>
          <a:noFill/>
          <a:ln>
            <a:solidFill>
              <a:srgbClr val="5430A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solidFill>
                  <a:schemeClr val="tx1"/>
                </a:solidFill>
              </a:rPr>
              <a:t>One BSC can belong to different LA’s</a:t>
            </a:r>
            <a:endParaRPr lang="en-IN" dirty="0">
              <a:solidFill>
                <a:schemeClr val="tx1"/>
              </a:solidFill>
            </a:endParaRPr>
          </a:p>
        </p:txBody>
      </p:sp>
    </p:spTree>
    <p:extLst>
      <p:ext uri="{BB962C8B-B14F-4D97-AF65-F5344CB8AC3E}">
        <p14:creationId xmlns:p14="http://schemas.microsoft.com/office/powerpoint/2010/main" val="292362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27"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GSM Entities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12628909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lumMod val="90000"/>
                    <a:lumOff val="10000"/>
                  </a:schemeClr>
                </a:solidFill>
                <a:latin typeface="Roboto" panose="02000000000000000000" pitchFamily="2" charset="0"/>
                <a:ea typeface="Roboto" panose="02000000000000000000" pitchFamily="2" charset="0"/>
                <a:cs typeface="+mj-cs"/>
              </a:rPr>
              <a:t>GSM Entities</a:t>
            </a:r>
            <a:endParaRPr lang="en-IN" sz="3600" b="1" dirty="0">
              <a:solidFill>
                <a:schemeClr val="tx1">
                  <a:lumMod val="90000"/>
                  <a:lumOff val="10000"/>
                </a:schemeClr>
              </a:solidFill>
              <a:latin typeface="Roboto" panose="02000000000000000000" pitchFamily="2" charset="0"/>
              <a:ea typeface="Roboto" panose="02000000000000000000" pitchFamily="2" charset="0"/>
              <a:cs typeface="+mj-cs"/>
            </a:endParaRPr>
          </a:p>
        </p:txBody>
      </p:sp>
      <p:sp>
        <p:nvSpPr>
          <p:cNvPr id="4" name="Freeform 3">
            <a:extLst>
              <a:ext uri="{FF2B5EF4-FFF2-40B4-BE49-F238E27FC236}">
                <a16:creationId xmlns="" xmlns:a16="http://schemas.microsoft.com/office/drawing/2014/main" id="{9A588974-E25F-DE47-9D22-F38ECB0984FE}"/>
              </a:ext>
            </a:extLst>
          </p:cNvPr>
          <p:cNvSpPr/>
          <p:nvPr/>
        </p:nvSpPr>
        <p:spPr>
          <a:xfrm>
            <a:off x="3393185" y="1312262"/>
            <a:ext cx="5388864" cy="736252"/>
          </a:xfrm>
          <a:custGeom>
            <a:avLst/>
            <a:gdLst>
              <a:gd name="connsiteX0" fmla="*/ 122711 w 736252"/>
              <a:gd name="connsiteY0" fmla="*/ 0 h 5388864"/>
              <a:gd name="connsiteX1" fmla="*/ 613541 w 736252"/>
              <a:gd name="connsiteY1" fmla="*/ 0 h 5388864"/>
              <a:gd name="connsiteX2" fmla="*/ 736252 w 736252"/>
              <a:gd name="connsiteY2" fmla="*/ 122711 h 5388864"/>
              <a:gd name="connsiteX3" fmla="*/ 736252 w 736252"/>
              <a:gd name="connsiteY3" fmla="*/ 5388864 h 5388864"/>
              <a:gd name="connsiteX4" fmla="*/ 736252 w 736252"/>
              <a:gd name="connsiteY4" fmla="*/ 5388864 h 5388864"/>
              <a:gd name="connsiteX5" fmla="*/ 0 w 736252"/>
              <a:gd name="connsiteY5" fmla="*/ 5388864 h 5388864"/>
              <a:gd name="connsiteX6" fmla="*/ 0 w 736252"/>
              <a:gd name="connsiteY6" fmla="*/ 5388864 h 5388864"/>
              <a:gd name="connsiteX7" fmla="*/ 0 w 736252"/>
              <a:gd name="connsiteY7" fmla="*/ 122711 h 5388864"/>
              <a:gd name="connsiteX8" fmla="*/ 122711 w 736252"/>
              <a:gd name="connsiteY8" fmla="*/ 0 h 538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252" h="5388864">
                <a:moveTo>
                  <a:pt x="736252" y="898164"/>
                </a:moveTo>
                <a:lnTo>
                  <a:pt x="736252" y="4490700"/>
                </a:lnTo>
                <a:cubicBezTo>
                  <a:pt x="736252" y="4986737"/>
                  <a:pt x="728746" y="5388860"/>
                  <a:pt x="719487" y="5388860"/>
                </a:cubicBezTo>
                <a:lnTo>
                  <a:pt x="0" y="5388860"/>
                </a:lnTo>
                <a:lnTo>
                  <a:pt x="0" y="5388860"/>
                </a:lnTo>
                <a:lnTo>
                  <a:pt x="0" y="4"/>
                </a:lnTo>
                <a:lnTo>
                  <a:pt x="0" y="4"/>
                </a:lnTo>
                <a:lnTo>
                  <a:pt x="719487" y="4"/>
                </a:lnTo>
                <a:cubicBezTo>
                  <a:pt x="728746" y="4"/>
                  <a:pt x="736252" y="402127"/>
                  <a:pt x="736252" y="898164"/>
                </a:cubicBezTo>
                <a:close/>
              </a:path>
            </a:pathLst>
          </a:custGeom>
          <a:solidFill>
            <a:srgbClr val="D1C7E8">
              <a:alpha val="90000"/>
            </a:srgbClr>
          </a:solidFill>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2391" tIns="72135" rIns="108330" bIns="72137" numCol="1" spcCol="1270" anchor="ctr" anchorCtr="0">
            <a:noAutofit/>
          </a:bodyPr>
          <a:lstStyle/>
          <a:p>
            <a:pPr marL="171450" lvl="1" indent="-243450" algn="l" defTabSz="844550">
              <a:lnSpc>
                <a:spcPct val="90000"/>
              </a:lnSpc>
              <a:spcBef>
                <a:spcPct val="0"/>
              </a:spcBef>
              <a:spcAft>
                <a:spcPct val="15000"/>
              </a:spcAft>
              <a:buFont typeface="+mj-lt"/>
              <a:buAutoNum type="arabicPeriod"/>
            </a:pPr>
            <a:r>
              <a:rPr lang="en-US" sz="1900" kern="1200" dirty="0"/>
              <a:t>Mobile Equipment (ME)</a:t>
            </a:r>
          </a:p>
          <a:p>
            <a:pPr marL="171450" lvl="1" indent="-243450" algn="l" defTabSz="844550">
              <a:lnSpc>
                <a:spcPct val="90000"/>
              </a:lnSpc>
              <a:spcBef>
                <a:spcPct val="0"/>
              </a:spcBef>
              <a:spcAft>
                <a:spcPct val="15000"/>
              </a:spcAft>
              <a:buFont typeface="+mj-lt"/>
              <a:buAutoNum type="arabicPeriod"/>
            </a:pPr>
            <a:r>
              <a:rPr lang="en-US" sz="1900" kern="1200" dirty="0"/>
              <a:t>Subscriber Identity Module (SIM)</a:t>
            </a:r>
          </a:p>
        </p:txBody>
      </p:sp>
      <p:sp>
        <p:nvSpPr>
          <p:cNvPr id="5" name="Freeform 4">
            <a:extLst>
              <a:ext uri="{FF2B5EF4-FFF2-40B4-BE49-F238E27FC236}">
                <a16:creationId xmlns="" xmlns:a16="http://schemas.microsoft.com/office/drawing/2014/main" id="{3BDB2732-ED9D-6F49-8C7D-93FAE4CB699B}"/>
              </a:ext>
            </a:extLst>
          </p:cNvPr>
          <p:cNvSpPr/>
          <p:nvPr/>
        </p:nvSpPr>
        <p:spPr>
          <a:xfrm>
            <a:off x="361950" y="1220230"/>
            <a:ext cx="3031236" cy="920315"/>
          </a:xfrm>
          <a:custGeom>
            <a:avLst/>
            <a:gdLst>
              <a:gd name="connsiteX0" fmla="*/ 0 w 3031236"/>
              <a:gd name="connsiteY0" fmla="*/ 153389 h 920315"/>
              <a:gd name="connsiteX1" fmla="*/ 153389 w 3031236"/>
              <a:gd name="connsiteY1" fmla="*/ 0 h 920315"/>
              <a:gd name="connsiteX2" fmla="*/ 2877847 w 3031236"/>
              <a:gd name="connsiteY2" fmla="*/ 0 h 920315"/>
              <a:gd name="connsiteX3" fmla="*/ 3031236 w 3031236"/>
              <a:gd name="connsiteY3" fmla="*/ 153389 h 920315"/>
              <a:gd name="connsiteX4" fmla="*/ 3031236 w 3031236"/>
              <a:gd name="connsiteY4" fmla="*/ 766926 h 920315"/>
              <a:gd name="connsiteX5" fmla="*/ 2877847 w 3031236"/>
              <a:gd name="connsiteY5" fmla="*/ 920315 h 920315"/>
              <a:gd name="connsiteX6" fmla="*/ 153389 w 3031236"/>
              <a:gd name="connsiteY6" fmla="*/ 920315 h 920315"/>
              <a:gd name="connsiteX7" fmla="*/ 0 w 3031236"/>
              <a:gd name="connsiteY7" fmla="*/ 766926 h 920315"/>
              <a:gd name="connsiteX8" fmla="*/ 0 w 3031236"/>
              <a:gd name="connsiteY8" fmla="*/ 153389 h 92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236" h="920315">
                <a:moveTo>
                  <a:pt x="0" y="153389"/>
                </a:moveTo>
                <a:cubicBezTo>
                  <a:pt x="0" y="68675"/>
                  <a:pt x="68675" y="0"/>
                  <a:pt x="153389" y="0"/>
                </a:cubicBezTo>
                <a:lnTo>
                  <a:pt x="2877847" y="0"/>
                </a:lnTo>
                <a:cubicBezTo>
                  <a:pt x="2962561" y="0"/>
                  <a:pt x="3031236" y="68675"/>
                  <a:pt x="3031236" y="153389"/>
                </a:cubicBezTo>
                <a:lnTo>
                  <a:pt x="3031236" y="766926"/>
                </a:lnTo>
                <a:cubicBezTo>
                  <a:pt x="3031236" y="851640"/>
                  <a:pt x="2962561" y="920315"/>
                  <a:pt x="2877847" y="920315"/>
                </a:cubicBezTo>
                <a:lnTo>
                  <a:pt x="153389" y="920315"/>
                </a:lnTo>
                <a:cubicBezTo>
                  <a:pt x="68675" y="920315"/>
                  <a:pt x="0" y="851640"/>
                  <a:pt x="0" y="766926"/>
                </a:cubicBezTo>
                <a:lnTo>
                  <a:pt x="0" y="153389"/>
                </a:lnTo>
                <a:close/>
              </a:path>
            </a:pathLst>
          </a:custGeom>
          <a:solidFill>
            <a:srgbClr val="5430AA">
              <a:alpha val="45000"/>
            </a:srgb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32556" tIns="88741" rIns="132556" bIns="88741" numCol="1" spcCol="1270" anchor="ctr" anchorCtr="0">
            <a:noAutofit/>
          </a:bodyPr>
          <a:lstStyle/>
          <a:p>
            <a:pPr marL="0" lvl="0" indent="0" algn="ctr" defTabSz="1022350">
              <a:lnSpc>
                <a:spcPct val="90000"/>
              </a:lnSpc>
              <a:spcBef>
                <a:spcPct val="0"/>
              </a:spcBef>
              <a:spcAft>
                <a:spcPct val="35000"/>
              </a:spcAft>
              <a:buNone/>
            </a:pPr>
            <a:r>
              <a:rPr lang="en-US" sz="2300" kern="1200" dirty="0"/>
              <a:t>Mobile Station (MS) </a:t>
            </a:r>
          </a:p>
        </p:txBody>
      </p:sp>
      <p:sp>
        <p:nvSpPr>
          <p:cNvPr id="6" name="Freeform 5">
            <a:extLst>
              <a:ext uri="{FF2B5EF4-FFF2-40B4-BE49-F238E27FC236}">
                <a16:creationId xmlns="" xmlns:a16="http://schemas.microsoft.com/office/drawing/2014/main" id="{B1106AE9-12F4-FA4C-BA9D-39479252B50F}"/>
              </a:ext>
            </a:extLst>
          </p:cNvPr>
          <p:cNvSpPr/>
          <p:nvPr/>
        </p:nvSpPr>
        <p:spPr>
          <a:xfrm>
            <a:off x="3393185" y="2278594"/>
            <a:ext cx="5388864" cy="736252"/>
          </a:xfrm>
          <a:custGeom>
            <a:avLst/>
            <a:gdLst>
              <a:gd name="connsiteX0" fmla="*/ 122711 w 736252"/>
              <a:gd name="connsiteY0" fmla="*/ 0 h 5388864"/>
              <a:gd name="connsiteX1" fmla="*/ 613541 w 736252"/>
              <a:gd name="connsiteY1" fmla="*/ 0 h 5388864"/>
              <a:gd name="connsiteX2" fmla="*/ 736252 w 736252"/>
              <a:gd name="connsiteY2" fmla="*/ 122711 h 5388864"/>
              <a:gd name="connsiteX3" fmla="*/ 736252 w 736252"/>
              <a:gd name="connsiteY3" fmla="*/ 5388864 h 5388864"/>
              <a:gd name="connsiteX4" fmla="*/ 736252 w 736252"/>
              <a:gd name="connsiteY4" fmla="*/ 5388864 h 5388864"/>
              <a:gd name="connsiteX5" fmla="*/ 0 w 736252"/>
              <a:gd name="connsiteY5" fmla="*/ 5388864 h 5388864"/>
              <a:gd name="connsiteX6" fmla="*/ 0 w 736252"/>
              <a:gd name="connsiteY6" fmla="*/ 5388864 h 5388864"/>
              <a:gd name="connsiteX7" fmla="*/ 0 w 736252"/>
              <a:gd name="connsiteY7" fmla="*/ 122711 h 5388864"/>
              <a:gd name="connsiteX8" fmla="*/ 122711 w 736252"/>
              <a:gd name="connsiteY8" fmla="*/ 0 h 538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252" h="5388864">
                <a:moveTo>
                  <a:pt x="736252" y="898164"/>
                </a:moveTo>
                <a:lnTo>
                  <a:pt x="736252" y="4490700"/>
                </a:lnTo>
                <a:cubicBezTo>
                  <a:pt x="736252" y="4986737"/>
                  <a:pt x="728746" y="5388860"/>
                  <a:pt x="719487" y="5388860"/>
                </a:cubicBezTo>
                <a:lnTo>
                  <a:pt x="0" y="5388860"/>
                </a:lnTo>
                <a:lnTo>
                  <a:pt x="0" y="5388860"/>
                </a:lnTo>
                <a:lnTo>
                  <a:pt x="0" y="4"/>
                </a:lnTo>
                <a:lnTo>
                  <a:pt x="0" y="4"/>
                </a:lnTo>
                <a:lnTo>
                  <a:pt x="719487" y="4"/>
                </a:lnTo>
                <a:cubicBezTo>
                  <a:pt x="728746" y="4"/>
                  <a:pt x="736252" y="402127"/>
                  <a:pt x="736252" y="898164"/>
                </a:cubicBezTo>
                <a:close/>
              </a:path>
            </a:pathLst>
          </a:custGeom>
        </p:spPr>
        <p:style>
          <a:lnRef idx="1">
            <a:schemeClr val="accent5">
              <a:tint val="40000"/>
              <a:alpha val="90000"/>
              <a:hueOff val="-3580161"/>
              <a:satOff val="16084"/>
              <a:lumOff val="1106"/>
              <a:alphaOff val="0"/>
            </a:schemeClr>
          </a:lnRef>
          <a:fillRef idx="1">
            <a:schemeClr val="accent5">
              <a:tint val="40000"/>
              <a:alpha val="90000"/>
              <a:hueOff val="-3580161"/>
              <a:satOff val="16084"/>
              <a:lumOff val="1106"/>
              <a:alphaOff val="0"/>
            </a:schemeClr>
          </a:fillRef>
          <a:effectRef idx="0">
            <a:schemeClr val="accent5">
              <a:tint val="40000"/>
              <a:alpha val="90000"/>
              <a:hueOff val="-3580161"/>
              <a:satOff val="16084"/>
              <a:lumOff val="1106"/>
              <a:alphaOff val="0"/>
            </a:schemeClr>
          </a:effectRef>
          <a:fontRef idx="minor">
            <a:schemeClr val="dk1">
              <a:hueOff val="0"/>
              <a:satOff val="0"/>
              <a:lumOff val="0"/>
              <a:alphaOff val="0"/>
            </a:schemeClr>
          </a:fontRef>
        </p:style>
        <p:txBody>
          <a:bodyPr spcFirstLastPara="0" vert="horz" wrap="square" lIns="72391" tIns="72135" rIns="108330" bIns="72137" numCol="1" spcCol="1270" anchor="ctr" anchorCtr="0">
            <a:noAutofit/>
          </a:bodyPr>
          <a:lstStyle/>
          <a:p>
            <a:pPr marL="171450" lvl="1" indent="-243450" algn="l" defTabSz="844550">
              <a:lnSpc>
                <a:spcPct val="90000"/>
              </a:lnSpc>
              <a:spcBef>
                <a:spcPct val="0"/>
              </a:spcBef>
              <a:spcAft>
                <a:spcPct val="15000"/>
              </a:spcAft>
              <a:buFont typeface="+mj-lt"/>
              <a:buAutoNum type="arabicPeriod"/>
            </a:pPr>
            <a:r>
              <a:rPr lang="en-US" sz="1900" kern="1200" dirty="0"/>
              <a:t>Base Transceiver Station (BTS) </a:t>
            </a:r>
          </a:p>
          <a:p>
            <a:pPr marL="171450" lvl="1" indent="-243450" algn="l" defTabSz="844550">
              <a:lnSpc>
                <a:spcPct val="90000"/>
              </a:lnSpc>
              <a:spcBef>
                <a:spcPct val="0"/>
              </a:spcBef>
              <a:spcAft>
                <a:spcPct val="15000"/>
              </a:spcAft>
              <a:buFont typeface="+mj-lt"/>
              <a:buAutoNum type="arabicPeriod"/>
            </a:pPr>
            <a:r>
              <a:rPr lang="en-US" sz="1900" kern="1200" dirty="0"/>
              <a:t>Base Station Controller (BSC)</a:t>
            </a:r>
          </a:p>
        </p:txBody>
      </p:sp>
      <p:sp>
        <p:nvSpPr>
          <p:cNvPr id="7" name="Freeform 6">
            <a:extLst>
              <a:ext uri="{FF2B5EF4-FFF2-40B4-BE49-F238E27FC236}">
                <a16:creationId xmlns="" xmlns:a16="http://schemas.microsoft.com/office/drawing/2014/main" id="{7ABEC5C1-DDB4-B54B-AE48-1633C50048F0}"/>
              </a:ext>
            </a:extLst>
          </p:cNvPr>
          <p:cNvSpPr/>
          <p:nvPr/>
        </p:nvSpPr>
        <p:spPr>
          <a:xfrm>
            <a:off x="361950" y="2186561"/>
            <a:ext cx="3031236" cy="920315"/>
          </a:xfrm>
          <a:custGeom>
            <a:avLst/>
            <a:gdLst>
              <a:gd name="connsiteX0" fmla="*/ 0 w 3031236"/>
              <a:gd name="connsiteY0" fmla="*/ 153389 h 920315"/>
              <a:gd name="connsiteX1" fmla="*/ 153389 w 3031236"/>
              <a:gd name="connsiteY1" fmla="*/ 0 h 920315"/>
              <a:gd name="connsiteX2" fmla="*/ 2877847 w 3031236"/>
              <a:gd name="connsiteY2" fmla="*/ 0 h 920315"/>
              <a:gd name="connsiteX3" fmla="*/ 3031236 w 3031236"/>
              <a:gd name="connsiteY3" fmla="*/ 153389 h 920315"/>
              <a:gd name="connsiteX4" fmla="*/ 3031236 w 3031236"/>
              <a:gd name="connsiteY4" fmla="*/ 766926 h 920315"/>
              <a:gd name="connsiteX5" fmla="*/ 2877847 w 3031236"/>
              <a:gd name="connsiteY5" fmla="*/ 920315 h 920315"/>
              <a:gd name="connsiteX6" fmla="*/ 153389 w 3031236"/>
              <a:gd name="connsiteY6" fmla="*/ 920315 h 920315"/>
              <a:gd name="connsiteX7" fmla="*/ 0 w 3031236"/>
              <a:gd name="connsiteY7" fmla="*/ 766926 h 920315"/>
              <a:gd name="connsiteX8" fmla="*/ 0 w 3031236"/>
              <a:gd name="connsiteY8" fmla="*/ 153389 h 92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236" h="920315">
                <a:moveTo>
                  <a:pt x="0" y="153389"/>
                </a:moveTo>
                <a:cubicBezTo>
                  <a:pt x="0" y="68675"/>
                  <a:pt x="68675" y="0"/>
                  <a:pt x="153389" y="0"/>
                </a:cubicBezTo>
                <a:lnTo>
                  <a:pt x="2877847" y="0"/>
                </a:lnTo>
                <a:cubicBezTo>
                  <a:pt x="2962561" y="0"/>
                  <a:pt x="3031236" y="68675"/>
                  <a:pt x="3031236" y="153389"/>
                </a:cubicBezTo>
                <a:lnTo>
                  <a:pt x="3031236" y="766926"/>
                </a:lnTo>
                <a:cubicBezTo>
                  <a:pt x="3031236" y="851640"/>
                  <a:pt x="2962561" y="920315"/>
                  <a:pt x="2877847" y="920315"/>
                </a:cubicBezTo>
                <a:lnTo>
                  <a:pt x="153389" y="920315"/>
                </a:lnTo>
                <a:cubicBezTo>
                  <a:pt x="68675" y="920315"/>
                  <a:pt x="0" y="851640"/>
                  <a:pt x="0" y="766926"/>
                </a:cubicBezTo>
                <a:lnTo>
                  <a:pt x="0" y="153389"/>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311292"/>
              <a:satOff val="13270"/>
              <a:lumOff val="2876"/>
              <a:alphaOff val="0"/>
            </a:schemeClr>
          </a:fillRef>
          <a:effectRef idx="1">
            <a:schemeClr val="accent5">
              <a:hueOff val="-3311292"/>
              <a:satOff val="13270"/>
              <a:lumOff val="2876"/>
              <a:alphaOff val="0"/>
            </a:schemeClr>
          </a:effectRef>
          <a:fontRef idx="minor">
            <a:schemeClr val="dk1"/>
          </a:fontRef>
        </p:style>
        <p:txBody>
          <a:bodyPr spcFirstLastPara="0" vert="horz" wrap="square" lIns="132556" tIns="88741" rIns="132556" bIns="88741" numCol="1" spcCol="1270" anchor="ctr" anchorCtr="0">
            <a:noAutofit/>
          </a:bodyPr>
          <a:lstStyle/>
          <a:p>
            <a:pPr marL="0" lvl="0" indent="0" algn="ctr" defTabSz="1022350">
              <a:lnSpc>
                <a:spcPct val="90000"/>
              </a:lnSpc>
              <a:spcBef>
                <a:spcPct val="0"/>
              </a:spcBef>
              <a:spcAft>
                <a:spcPct val="35000"/>
              </a:spcAft>
              <a:buNone/>
            </a:pPr>
            <a:r>
              <a:rPr lang="en-US" sz="2300" kern="1200" dirty="0"/>
              <a:t>Base Station Subsystem (BSS) </a:t>
            </a:r>
          </a:p>
        </p:txBody>
      </p:sp>
      <p:sp>
        <p:nvSpPr>
          <p:cNvPr id="8" name="Freeform 7">
            <a:extLst>
              <a:ext uri="{FF2B5EF4-FFF2-40B4-BE49-F238E27FC236}">
                <a16:creationId xmlns="" xmlns:a16="http://schemas.microsoft.com/office/drawing/2014/main" id="{E515B711-777B-FA46-A1B6-99D366AB2E00}"/>
              </a:ext>
            </a:extLst>
          </p:cNvPr>
          <p:cNvSpPr/>
          <p:nvPr/>
        </p:nvSpPr>
        <p:spPr>
          <a:xfrm>
            <a:off x="3390225" y="3259710"/>
            <a:ext cx="5383601" cy="1812911"/>
          </a:xfrm>
          <a:custGeom>
            <a:avLst/>
            <a:gdLst>
              <a:gd name="connsiteX0" fmla="*/ 302158 w 1812911"/>
              <a:gd name="connsiteY0" fmla="*/ 0 h 5383601"/>
              <a:gd name="connsiteX1" fmla="*/ 1510753 w 1812911"/>
              <a:gd name="connsiteY1" fmla="*/ 0 h 5383601"/>
              <a:gd name="connsiteX2" fmla="*/ 1812911 w 1812911"/>
              <a:gd name="connsiteY2" fmla="*/ 302158 h 5383601"/>
              <a:gd name="connsiteX3" fmla="*/ 1812911 w 1812911"/>
              <a:gd name="connsiteY3" fmla="*/ 5383601 h 5383601"/>
              <a:gd name="connsiteX4" fmla="*/ 1812911 w 1812911"/>
              <a:gd name="connsiteY4" fmla="*/ 5383601 h 5383601"/>
              <a:gd name="connsiteX5" fmla="*/ 0 w 1812911"/>
              <a:gd name="connsiteY5" fmla="*/ 5383601 h 5383601"/>
              <a:gd name="connsiteX6" fmla="*/ 0 w 1812911"/>
              <a:gd name="connsiteY6" fmla="*/ 5383601 h 5383601"/>
              <a:gd name="connsiteX7" fmla="*/ 0 w 1812911"/>
              <a:gd name="connsiteY7" fmla="*/ 302158 h 5383601"/>
              <a:gd name="connsiteX8" fmla="*/ 302158 w 1812911"/>
              <a:gd name="connsiteY8" fmla="*/ 0 h 53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2911" h="5383601">
                <a:moveTo>
                  <a:pt x="1812911" y="897285"/>
                </a:moveTo>
                <a:lnTo>
                  <a:pt x="1812911" y="4486316"/>
                </a:lnTo>
                <a:cubicBezTo>
                  <a:pt x="1812911" y="4981872"/>
                  <a:pt x="1767356" y="5383601"/>
                  <a:pt x="1711160" y="5383601"/>
                </a:cubicBezTo>
                <a:lnTo>
                  <a:pt x="0" y="5383601"/>
                </a:lnTo>
                <a:lnTo>
                  <a:pt x="0" y="5383601"/>
                </a:lnTo>
                <a:lnTo>
                  <a:pt x="0" y="0"/>
                </a:lnTo>
                <a:lnTo>
                  <a:pt x="0" y="0"/>
                </a:lnTo>
                <a:lnTo>
                  <a:pt x="1711160" y="0"/>
                </a:lnTo>
                <a:cubicBezTo>
                  <a:pt x="1767356" y="0"/>
                  <a:pt x="1812911" y="401729"/>
                  <a:pt x="1812911" y="897285"/>
                </a:cubicBezTo>
                <a:close/>
              </a:path>
            </a:pathLst>
          </a:custGeom>
        </p:spPr>
        <p:style>
          <a:lnRef idx="1">
            <a:schemeClr val="accent5">
              <a:tint val="40000"/>
              <a:alpha val="90000"/>
              <a:hueOff val="-7160321"/>
              <a:satOff val="32169"/>
              <a:lumOff val="2211"/>
              <a:alphaOff val="0"/>
            </a:schemeClr>
          </a:lnRef>
          <a:fillRef idx="1">
            <a:schemeClr val="accent5">
              <a:tint val="40000"/>
              <a:alpha val="90000"/>
              <a:hueOff val="-7160321"/>
              <a:satOff val="32169"/>
              <a:lumOff val="2211"/>
              <a:alphaOff val="0"/>
            </a:schemeClr>
          </a:fillRef>
          <a:effectRef idx="0">
            <a:schemeClr val="accent5">
              <a:tint val="40000"/>
              <a:alpha val="90000"/>
              <a:hueOff val="-7160321"/>
              <a:satOff val="32169"/>
              <a:lumOff val="2211"/>
              <a:alphaOff val="0"/>
            </a:schemeClr>
          </a:effectRef>
          <a:fontRef idx="minor">
            <a:schemeClr val="dk1">
              <a:hueOff val="0"/>
              <a:satOff val="0"/>
              <a:lumOff val="0"/>
              <a:alphaOff val="0"/>
            </a:schemeClr>
          </a:fontRef>
        </p:style>
        <p:txBody>
          <a:bodyPr spcFirstLastPara="0" vert="horz" wrap="square" lIns="72391" tIns="124694" rIns="160888" bIns="124694" numCol="1" spcCol="1270" anchor="ctr" anchorCtr="0">
            <a:noAutofit/>
          </a:bodyPr>
          <a:lstStyle/>
          <a:p>
            <a:pPr marL="171450" lvl="1" indent="-243450" algn="l" defTabSz="844550">
              <a:lnSpc>
                <a:spcPct val="90000"/>
              </a:lnSpc>
              <a:spcBef>
                <a:spcPct val="0"/>
              </a:spcBef>
              <a:spcAft>
                <a:spcPct val="15000"/>
              </a:spcAft>
              <a:buFont typeface="+mj-lt"/>
              <a:buAutoNum type="arabicPeriod"/>
            </a:pPr>
            <a:r>
              <a:rPr lang="en-US" sz="1900" kern="1200" dirty="0"/>
              <a:t>Mobile Switching Center (MSC)</a:t>
            </a:r>
          </a:p>
          <a:p>
            <a:pPr marL="171450" lvl="1" indent="-243450" algn="l" defTabSz="844550">
              <a:lnSpc>
                <a:spcPct val="90000"/>
              </a:lnSpc>
              <a:spcBef>
                <a:spcPct val="0"/>
              </a:spcBef>
              <a:spcAft>
                <a:spcPct val="15000"/>
              </a:spcAft>
              <a:buFont typeface="+mj-lt"/>
              <a:buAutoNum type="arabicPeriod"/>
            </a:pPr>
            <a:r>
              <a:rPr lang="en-US" sz="1900" kern="1200" dirty="0"/>
              <a:t>Home Location Register (HLR)</a:t>
            </a:r>
          </a:p>
          <a:p>
            <a:pPr marL="171450" lvl="1" indent="-243450" algn="l" defTabSz="844550">
              <a:lnSpc>
                <a:spcPct val="90000"/>
              </a:lnSpc>
              <a:spcBef>
                <a:spcPct val="0"/>
              </a:spcBef>
              <a:spcAft>
                <a:spcPct val="15000"/>
              </a:spcAft>
              <a:buFont typeface="+mj-lt"/>
              <a:buAutoNum type="arabicPeriod"/>
            </a:pPr>
            <a:r>
              <a:rPr lang="en-US" sz="1900" kern="1200" dirty="0"/>
              <a:t>Visitor Location Register (VLR)</a:t>
            </a:r>
          </a:p>
          <a:p>
            <a:pPr marL="171450" lvl="1" indent="-243450" algn="l" defTabSz="844550">
              <a:lnSpc>
                <a:spcPct val="90000"/>
              </a:lnSpc>
              <a:spcBef>
                <a:spcPct val="0"/>
              </a:spcBef>
              <a:spcAft>
                <a:spcPct val="15000"/>
              </a:spcAft>
              <a:buFont typeface="+mj-lt"/>
              <a:buAutoNum type="arabicPeriod"/>
            </a:pPr>
            <a:r>
              <a:rPr lang="en-US" sz="1900" kern="1200" dirty="0"/>
              <a:t>Equipment Identity Register (EIR)</a:t>
            </a:r>
          </a:p>
          <a:p>
            <a:pPr marL="171450" lvl="1" indent="-243450" algn="l" defTabSz="844550">
              <a:lnSpc>
                <a:spcPct val="90000"/>
              </a:lnSpc>
              <a:spcBef>
                <a:spcPct val="0"/>
              </a:spcBef>
              <a:spcAft>
                <a:spcPct val="15000"/>
              </a:spcAft>
              <a:buFont typeface="+mj-lt"/>
              <a:buAutoNum type="arabicPeriod"/>
            </a:pPr>
            <a:r>
              <a:rPr lang="en-US" sz="1900" kern="1200" dirty="0"/>
              <a:t>Authentication Center (AUC)</a:t>
            </a:r>
          </a:p>
        </p:txBody>
      </p:sp>
      <p:sp>
        <p:nvSpPr>
          <p:cNvPr id="9" name="Freeform 8">
            <a:extLst>
              <a:ext uri="{FF2B5EF4-FFF2-40B4-BE49-F238E27FC236}">
                <a16:creationId xmlns="" xmlns:a16="http://schemas.microsoft.com/office/drawing/2014/main" id="{686FB18D-9719-484B-AEA1-47915D4CD675}"/>
              </a:ext>
            </a:extLst>
          </p:cNvPr>
          <p:cNvSpPr/>
          <p:nvPr/>
        </p:nvSpPr>
        <p:spPr>
          <a:xfrm>
            <a:off x="361950" y="3152893"/>
            <a:ext cx="3028275" cy="2026544"/>
          </a:xfrm>
          <a:custGeom>
            <a:avLst/>
            <a:gdLst>
              <a:gd name="connsiteX0" fmla="*/ 0 w 3028275"/>
              <a:gd name="connsiteY0" fmla="*/ 337764 h 2026544"/>
              <a:gd name="connsiteX1" fmla="*/ 337764 w 3028275"/>
              <a:gd name="connsiteY1" fmla="*/ 0 h 2026544"/>
              <a:gd name="connsiteX2" fmla="*/ 2690511 w 3028275"/>
              <a:gd name="connsiteY2" fmla="*/ 0 h 2026544"/>
              <a:gd name="connsiteX3" fmla="*/ 3028275 w 3028275"/>
              <a:gd name="connsiteY3" fmla="*/ 337764 h 2026544"/>
              <a:gd name="connsiteX4" fmla="*/ 3028275 w 3028275"/>
              <a:gd name="connsiteY4" fmla="*/ 1688780 h 2026544"/>
              <a:gd name="connsiteX5" fmla="*/ 2690511 w 3028275"/>
              <a:gd name="connsiteY5" fmla="*/ 2026544 h 2026544"/>
              <a:gd name="connsiteX6" fmla="*/ 337764 w 3028275"/>
              <a:gd name="connsiteY6" fmla="*/ 2026544 h 2026544"/>
              <a:gd name="connsiteX7" fmla="*/ 0 w 3028275"/>
              <a:gd name="connsiteY7" fmla="*/ 1688780 h 2026544"/>
              <a:gd name="connsiteX8" fmla="*/ 0 w 3028275"/>
              <a:gd name="connsiteY8" fmla="*/ 337764 h 202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8275" h="2026544">
                <a:moveTo>
                  <a:pt x="0" y="337764"/>
                </a:moveTo>
                <a:cubicBezTo>
                  <a:pt x="0" y="151222"/>
                  <a:pt x="151222" y="0"/>
                  <a:pt x="337764" y="0"/>
                </a:cubicBezTo>
                <a:lnTo>
                  <a:pt x="2690511" y="0"/>
                </a:lnTo>
                <a:cubicBezTo>
                  <a:pt x="2877053" y="0"/>
                  <a:pt x="3028275" y="151222"/>
                  <a:pt x="3028275" y="337764"/>
                </a:cubicBezTo>
                <a:lnTo>
                  <a:pt x="3028275" y="1688780"/>
                </a:lnTo>
                <a:cubicBezTo>
                  <a:pt x="3028275" y="1875322"/>
                  <a:pt x="2877053" y="2026544"/>
                  <a:pt x="2690511" y="2026544"/>
                </a:cubicBezTo>
                <a:lnTo>
                  <a:pt x="337764" y="2026544"/>
                </a:lnTo>
                <a:cubicBezTo>
                  <a:pt x="151222" y="2026544"/>
                  <a:pt x="0" y="1875322"/>
                  <a:pt x="0" y="1688780"/>
                </a:cubicBezTo>
                <a:lnTo>
                  <a:pt x="0" y="337764"/>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6622584"/>
              <a:satOff val="26541"/>
              <a:lumOff val="5752"/>
              <a:alphaOff val="0"/>
            </a:schemeClr>
          </a:fillRef>
          <a:effectRef idx="1">
            <a:schemeClr val="accent5">
              <a:hueOff val="-6622584"/>
              <a:satOff val="26541"/>
              <a:lumOff val="5752"/>
              <a:alphaOff val="0"/>
            </a:schemeClr>
          </a:effectRef>
          <a:fontRef idx="minor">
            <a:schemeClr val="dk1"/>
          </a:fontRef>
        </p:style>
        <p:txBody>
          <a:bodyPr spcFirstLastPara="0" vert="horz" wrap="square" lIns="186558" tIns="142743" rIns="186558" bIns="142743" numCol="1" spcCol="1270" anchor="ctr" anchorCtr="0">
            <a:noAutofit/>
          </a:bodyPr>
          <a:lstStyle/>
          <a:p>
            <a:pPr marL="0" lvl="0" indent="0" algn="ctr" defTabSz="1022350">
              <a:lnSpc>
                <a:spcPct val="90000"/>
              </a:lnSpc>
              <a:spcBef>
                <a:spcPct val="0"/>
              </a:spcBef>
              <a:spcAft>
                <a:spcPct val="35000"/>
              </a:spcAft>
              <a:buNone/>
            </a:pPr>
            <a:r>
              <a:rPr lang="en-US" sz="2300" kern="1200" dirty="0"/>
              <a:t>Network and Switching Subsystem (NSS) </a:t>
            </a:r>
          </a:p>
        </p:txBody>
      </p:sp>
      <p:sp>
        <p:nvSpPr>
          <p:cNvPr id="10" name="Freeform 9">
            <a:extLst>
              <a:ext uri="{FF2B5EF4-FFF2-40B4-BE49-F238E27FC236}">
                <a16:creationId xmlns="" xmlns:a16="http://schemas.microsoft.com/office/drawing/2014/main" id="{322D5140-2125-864F-A305-6C5D79769834}"/>
              </a:ext>
            </a:extLst>
          </p:cNvPr>
          <p:cNvSpPr/>
          <p:nvPr/>
        </p:nvSpPr>
        <p:spPr>
          <a:xfrm>
            <a:off x="3393185" y="5317486"/>
            <a:ext cx="5388864" cy="736252"/>
          </a:xfrm>
          <a:custGeom>
            <a:avLst/>
            <a:gdLst>
              <a:gd name="connsiteX0" fmla="*/ 122711 w 736252"/>
              <a:gd name="connsiteY0" fmla="*/ 0 h 5388864"/>
              <a:gd name="connsiteX1" fmla="*/ 613541 w 736252"/>
              <a:gd name="connsiteY1" fmla="*/ 0 h 5388864"/>
              <a:gd name="connsiteX2" fmla="*/ 736252 w 736252"/>
              <a:gd name="connsiteY2" fmla="*/ 122711 h 5388864"/>
              <a:gd name="connsiteX3" fmla="*/ 736252 w 736252"/>
              <a:gd name="connsiteY3" fmla="*/ 5388864 h 5388864"/>
              <a:gd name="connsiteX4" fmla="*/ 736252 w 736252"/>
              <a:gd name="connsiteY4" fmla="*/ 5388864 h 5388864"/>
              <a:gd name="connsiteX5" fmla="*/ 0 w 736252"/>
              <a:gd name="connsiteY5" fmla="*/ 5388864 h 5388864"/>
              <a:gd name="connsiteX6" fmla="*/ 0 w 736252"/>
              <a:gd name="connsiteY6" fmla="*/ 5388864 h 5388864"/>
              <a:gd name="connsiteX7" fmla="*/ 0 w 736252"/>
              <a:gd name="connsiteY7" fmla="*/ 122711 h 5388864"/>
              <a:gd name="connsiteX8" fmla="*/ 122711 w 736252"/>
              <a:gd name="connsiteY8" fmla="*/ 0 h 538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252" h="5388864">
                <a:moveTo>
                  <a:pt x="736252" y="898164"/>
                </a:moveTo>
                <a:lnTo>
                  <a:pt x="736252" y="4490700"/>
                </a:lnTo>
                <a:cubicBezTo>
                  <a:pt x="736252" y="4986737"/>
                  <a:pt x="728746" y="5388860"/>
                  <a:pt x="719487" y="5388860"/>
                </a:cubicBezTo>
                <a:lnTo>
                  <a:pt x="0" y="5388860"/>
                </a:lnTo>
                <a:lnTo>
                  <a:pt x="0" y="5388860"/>
                </a:lnTo>
                <a:lnTo>
                  <a:pt x="0" y="4"/>
                </a:lnTo>
                <a:lnTo>
                  <a:pt x="0" y="4"/>
                </a:lnTo>
                <a:lnTo>
                  <a:pt x="719487" y="4"/>
                </a:lnTo>
                <a:cubicBezTo>
                  <a:pt x="728746" y="4"/>
                  <a:pt x="736252" y="402127"/>
                  <a:pt x="736252" y="898164"/>
                </a:cubicBezTo>
                <a:close/>
              </a:path>
            </a:pathLst>
          </a:custGeom>
          <a:solidFill>
            <a:srgbClr val="002060">
              <a:alpha val="23000"/>
            </a:srgbClr>
          </a:solidFill>
        </p:spPr>
        <p:style>
          <a:lnRef idx="1">
            <a:schemeClr val="accent5">
              <a:tint val="40000"/>
              <a:alpha val="90000"/>
              <a:hueOff val="-10740482"/>
              <a:satOff val="48253"/>
              <a:lumOff val="3317"/>
              <a:alphaOff val="0"/>
            </a:schemeClr>
          </a:lnRef>
          <a:fillRef idx="1">
            <a:schemeClr val="accent5">
              <a:tint val="40000"/>
              <a:alpha val="90000"/>
              <a:hueOff val="-10740482"/>
              <a:satOff val="48253"/>
              <a:lumOff val="3317"/>
              <a:alphaOff val="0"/>
            </a:schemeClr>
          </a:fillRef>
          <a:effectRef idx="0">
            <a:schemeClr val="accent5">
              <a:tint val="40000"/>
              <a:alpha val="90000"/>
              <a:hueOff val="-10740482"/>
              <a:satOff val="48253"/>
              <a:lumOff val="3317"/>
              <a:alphaOff val="0"/>
            </a:schemeClr>
          </a:effectRef>
          <a:fontRef idx="minor">
            <a:schemeClr val="dk1">
              <a:hueOff val="0"/>
              <a:satOff val="0"/>
              <a:lumOff val="0"/>
              <a:alphaOff val="0"/>
            </a:schemeClr>
          </a:fontRef>
        </p:style>
        <p:txBody>
          <a:bodyPr spcFirstLastPara="0" vert="horz" wrap="square" lIns="72391" tIns="72136" rIns="108330" bIns="72136" numCol="1" spcCol="1270" anchor="ctr" anchorCtr="0">
            <a:noAutofit/>
          </a:bodyPr>
          <a:lstStyle/>
          <a:p>
            <a:pPr marL="171450" lvl="1" indent="-243450" defTabSz="844550">
              <a:lnSpc>
                <a:spcPct val="90000"/>
              </a:lnSpc>
              <a:spcBef>
                <a:spcPct val="0"/>
              </a:spcBef>
              <a:spcAft>
                <a:spcPct val="15000"/>
              </a:spcAft>
              <a:buFont typeface="+mj-lt"/>
              <a:buAutoNum type="arabicPeriod"/>
            </a:pPr>
            <a:r>
              <a:rPr lang="en-US" sz="1900" dirty="0"/>
              <a:t>Operation and Maintenance Center (OMC)</a:t>
            </a:r>
          </a:p>
        </p:txBody>
      </p:sp>
      <p:sp>
        <p:nvSpPr>
          <p:cNvPr id="11" name="Freeform 10">
            <a:extLst>
              <a:ext uri="{FF2B5EF4-FFF2-40B4-BE49-F238E27FC236}">
                <a16:creationId xmlns="" xmlns:a16="http://schemas.microsoft.com/office/drawing/2014/main" id="{E4291098-DF24-C242-9CD9-900002D95007}"/>
              </a:ext>
            </a:extLst>
          </p:cNvPr>
          <p:cNvSpPr/>
          <p:nvPr/>
        </p:nvSpPr>
        <p:spPr>
          <a:xfrm>
            <a:off x="361950" y="5225454"/>
            <a:ext cx="3031236" cy="920315"/>
          </a:xfrm>
          <a:custGeom>
            <a:avLst/>
            <a:gdLst>
              <a:gd name="connsiteX0" fmla="*/ 0 w 3031236"/>
              <a:gd name="connsiteY0" fmla="*/ 153389 h 920315"/>
              <a:gd name="connsiteX1" fmla="*/ 153389 w 3031236"/>
              <a:gd name="connsiteY1" fmla="*/ 0 h 920315"/>
              <a:gd name="connsiteX2" fmla="*/ 2877847 w 3031236"/>
              <a:gd name="connsiteY2" fmla="*/ 0 h 920315"/>
              <a:gd name="connsiteX3" fmla="*/ 3031236 w 3031236"/>
              <a:gd name="connsiteY3" fmla="*/ 153389 h 920315"/>
              <a:gd name="connsiteX4" fmla="*/ 3031236 w 3031236"/>
              <a:gd name="connsiteY4" fmla="*/ 766926 h 920315"/>
              <a:gd name="connsiteX5" fmla="*/ 2877847 w 3031236"/>
              <a:gd name="connsiteY5" fmla="*/ 920315 h 920315"/>
              <a:gd name="connsiteX6" fmla="*/ 153389 w 3031236"/>
              <a:gd name="connsiteY6" fmla="*/ 920315 h 920315"/>
              <a:gd name="connsiteX7" fmla="*/ 0 w 3031236"/>
              <a:gd name="connsiteY7" fmla="*/ 766926 h 920315"/>
              <a:gd name="connsiteX8" fmla="*/ 0 w 3031236"/>
              <a:gd name="connsiteY8" fmla="*/ 153389 h 92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236" h="920315">
                <a:moveTo>
                  <a:pt x="0" y="153389"/>
                </a:moveTo>
                <a:cubicBezTo>
                  <a:pt x="0" y="68675"/>
                  <a:pt x="68675" y="0"/>
                  <a:pt x="153389" y="0"/>
                </a:cubicBezTo>
                <a:lnTo>
                  <a:pt x="2877847" y="0"/>
                </a:lnTo>
                <a:cubicBezTo>
                  <a:pt x="2962561" y="0"/>
                  <a:pt x="3031236" y="68675"/>
                  <a:pt x="3031236" y="153389"/>
                </a:cubicBezTo>
                <a:lnTo>
                  <a:pt x="3031236" y="766926"/>
                </a:lnTo>
                <a:cubicBezTo>
                  <a:pt x="3031236" y="851640"/>
                  <a:pt x="2962561" y="920315"/>
                  <a:pt x="2877847" y="920315"/>
                </a:cubicBezTo>
                <a:lnTo>
                  <a:pt x="153389" y="920315"/>
                </a:lnTo>
                <a:cubicBezTo>
                  <a:pt x="68675" y="920315"/>
                  <a:pt x="0" y="851640"/>
                  <a:pt x="0" y="766926"/>
                </a:cubicBezTo>
                <a:lnTo>
                  <a:pt x="0" y="153389"/>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9933876"/>
              <a:satOff val="39811"/>
              <a:lumOff val="8628"/>
              <a:alphaOff val="0"/>
            </a:schemeClr>
          </a:fillRef>
          <a:effectRef idx="1">
            <a:schemeClr val="accent5">
              <a:hueOff val="-9933876"/>
              <a:satOff val="39811"/>
              <a:lumOff val="8628"/>
              <a:alphaOff val="0"/>
            </a:schemeClr>
          </a:effectRef>
          <a:fontRef idx="minor">
            <a:schemeClr val="dk1"/>
          </a:fontRef>
        </p:style>
        <p:txBody>
          <a:bodyPr spcFirstLastPara="0" vert="horz" wrap="square" lIns="132556" tIns="88741" rIns="132556" bIns="88741" numCol="1" spcCol="1270" anchor="ctr" anchorCtr="0">
            <a:noAutofit/>
          </a:bodyPr>
          <a:lstStyle/>
          <a:p>
            <a:pPr marL="0" lvl="0" indent="0" algn="ctr" defTabSz="1022350">
              <a:lnSpc>
                <a:spcPct val="90000"/>
              </a:lnSpc>
              <a:spcBef>
                <a:spcPct val="0"/>
              </a:spcBef>
              <a:spcAft>
                <a:spcPct val="35000"/>
              </a:spcAft>
              <a:buNone/>
            </a:pPr>
            <a:r>
              <a:rPr lang="en-US" sz="2300" kern="1200" dirty="0"/>
              <a:t>Operation and Support Subsystem (OSS) </a:t>
            </a:r>
          </a:p>
        </p:txBody>
      </p:sp>
    </p:spTree>
    <p:extLst>
      <p:ext uri="{BB962C8B-B14F-4D97-AF65-F5344CB8AC3E}">
        <p14:creationId xmlns:p14="http://schemas.microsoft.com/office/powerpoint/2010/main" val="192914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lumMod val="90000"/>
                    <a:lumOff val="10000"/>
                  </a:schemeClr>
                </a:solidFill>
                <a:latin typeface="Roboto" panose="02000000000000000000" pitchFamily="2" charset="0"/>
                <a:ea typeface="Roboto" panose="02000000000000000000" pitchFamily="2" charset="0"/>
              </a:rPr>
              <a:t>GSM Entities</a:t>
            </a:r>
            <a:endParaRPr lang="en-IN" sz="3600" dirty="0">
              <a:latin typeface="Roboto" panose="02000000000000000000" pitchFamily="2" charset="0"/>
              <a:ea typeface="Roboto" panose="02000000000000000000" pitchFamily="2" charset="0"/>
            </a:endParaRPr>
          </a:p>
        </p:txBody>
      </p:sp>
      <p:sp>
        <p:nvSpPr>
          <p:cNvPr id="4" name="Cube 3">
            <a:extLst>
              <a:ext uri="{FF2B5EF4-FFF2-40B4-BE49-F238E27FC236}">
                <a16:creationId xmlns="" xmlns:a16="http://schemas.microsoft.com/office/drawing/2014/main" id="{558951A1-8ED2-6C4F-9AB4-0A8425EA8780}"/>
              </a:ext>
            </a:extLst>
          </p:cNvPr>
          <p:cNvSpPr/>
          <p:nvPr/>
        </p:nvSpPr>
        <p:spPr>
          <a:xfrm>
            <a:off x="6045199" y="2872815"/>
            <a:ext cx="838200" cy="838200"/>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MSC</a:t>
            </a:r>
          </a:p>
        </p:txBody>
      </p:sp>
      <p:sp>
        <p:nvSpPr>
          <p:cNvPr id="5" name="Cube 4">
            <a:extLst>
              <a:ext uri="{FF2B5EF4-FFF2-40B4-BE49-F238E27FC236}">
                <a16:creationId xmlns="" xmlns:a16="http://schemas.microsoft.com/office/drawing/2014/main" id="{6056ECB9-8511-8B47-9B26-F1F088A35F0B}"/>
              </a:ext>
            </a:extLst>
          </p:cNvPr>
          <p:cNvSpPr/>
          <p:nvPr/>
        </p:nvSpPr>
        <p:spPr>
          <a:xfrm>
            <a:off x="8325406" y="2650532"/>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b="1" dirty="0"/>
              <a:t>GMSC</a:t>
            </a:r>
          </a:p>
        </p:txBody>
      </p:sp>
      <p:sp>
        <p:nvSpPr>
          <p:cNvPr id="6" name="Cube 5">
            <a:extLst>
              <a:ext uri="{FF2B5EF4-FFF2-40B4-BE49-F238E27FC236}">
                <a16:creationId xmlns="" xmlns:a16="http://schemas.microsoft.com/office/drawing/2014/main" id="{9695842B-5191-F946-A224-DA8C18BB40AA}"/>
              </a:ext>
            </a:extLst>
          </p:cNvPr>
          <p:cNvSpPr/>
          <p:nvPr/>
        </p:nvSpPr>
        <p:spPr>
          <a:xfrm>
            <a:off x="8534144" y="1220284"/>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ISC</a:t>
            </a:r>
          </a:p>
        </p:txBody>
      </p:sp>
      <p:sp>
        <p:nvSpPr>
          <p:cNvPr id="7" name="Cube 6">
            <a:extLst>
              <a:ext uri="{FF2B5EF4-FFF2-40B4-BE49-F238E27FC236}">
                <a16:creationId xmlns="" xmlns:a16="http://schemas.microsoft.com/office/drawing/2014/main" id="{36DB544E-B579-104B-8176-28EAAD1B8575}"/>
              </a:ext>
            </a:extLst>
          </p:cNvPr>
          <p:cNvSpPr/>
          <p:nvPr/>
        </p:nvSpPr>
        <p:spPr>
          <a:xfrm>
            <a:off x="6254749" y="1066800"/>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OMC</a:t>
            </a:r>
          </a:p>
        </p:txBody>
      </p:sp>
      <p:sp>
        <p:nvSpPr>
          <p:cNvPr id="8" name="Cube 7">
            <a:extLst>
              <a:ext uri="{FF2B5EF4-FFF2-40B4-BE49-F238E27FC236}">
                <a16:creationId xmlns="" xmlns:a16="http://schemas.microsoft.com/office/drawing/2014/main" id="{E70231C6-27F4-1945-BADE-1E4D5D3AF00E}"/>
              </a:ext>
            </a:extLst>
          </p:cNvPr>
          <p:cNvSpPr/>
          <p:nvPr/>
        </p:nvSpPr>
        <p:spPr>
          <a:xfrm>
            <a:off x="4634676" y="4173928"/>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9" name="Cube 8">
            <a:extLst>
              <a:ext uri="{FF2B5EF4-FFF2-40B4-BE49-F238E27FC236}">
                <a16:creationId xmlns="" xmlns:a16="http://schemas.microsoft.com/office/drawing/2014/main" id="{61FB08C9-BC41-0148-A486-5BF3750CF296}"/>
              </a:ext>
            </a:extLst>
          </p:cNvPr>
          <p:cNvSpPr/>
          <p:nvPr/>
        </p:nvSpPr>
        <p:spPr>
          <a:xfrm>
            <a:off x="4168915" y="2176016"/>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10" name="Cube 9">
            <a:extLst>
              <a:ext uri="{FF2B5EF4-FFF2-40B4-BE49-F238E27FC236}">
                <a16:creationId xmlns="" xmlns:a16="http://schemas.microsoft.com/office/drawing/2014/main" id="{FCB66AE3-BD62-634C-BD3B-CF63521B7229}"/>
              </a:ext>
            </a:extLst>
          </p:cNvPr>
          <p:cNvSpPr/>
          <p:nvPr/>
        </p:nvSpPr>
        <p:spPr>
          <a:xfrm>
            <a:off x="2000216" y="2408349"/>
            <a:ext cx="556083" cy="55608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1" name="Cube 10">
            <a:extLst>
              <a:ext uri="{FF2B5EF4-FFF2-40B4-BE49-F238E27FC236}">
                <a16:creationId xmlns="" xmlns:a16="http://schemas.microsoft.com/office/drawing/2014/main" id="{12A4D9EE-AB11-B744-97D3-AE3328C92A52}"/>
              </a:ext>
            </a:extLst>
          </p:cNvPr>
          <p:cNvSpPr/>
          <p:nvPr/>
        </p:nvSpPr>
        <p:spPr>
          <a:xfrm>
            <a:off x="2203183" y="4368197"/>
            <a:ext cx="558793" cy="5587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2" name="Hexagon 11">
            <a:extLst>
              <a:ext uri="{FF2B5EF4-FFF2-40B4-BE49-F238E27FC236}">
                <a16:creationId xmlns="" xmlns:a16="http://schemas.microsoft.com/office/drawing/2014/main" id="{01264BFA-6A44-2846-B96C-46FCFC352E23}"/>
              </a:ext>
            </a:extLst>
          </p:cNvPr>
          <p:cNvSpPr/>
          <p:nvPr/>
        </p:nvSpPr>
        <p:spPr>
          <a:xfrm rot="1631668">
            <a:off x="2359122" y="5159205"/>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Hexagon 12">
            <a:extLst>
              <a:ext uri="{FF2B5EF4-FFF2-40B4-BE49-F238E27FC236}">
                <a16:creationId xmlns="" xmlns:a16="http://schemas.microsoft.com/office/drawing/2014/main" id="{9BEFFFAD-2B35-8142-9578-1F546D634FD4}"/>
              </a:ext>
            </a:extLst>
          </p:cNvPr>
          <p:cNvSpPr/>
          <p:nvPr/>
        </p:nvSpPr>
        <p:spPr>
          <a:xfrm rot="1631668">
            <a:off x="1705637" y="4155622"/>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Cube 13">
            <a:extLst>
              <a:ext uri="{FF2B5EF4-FFF2-40B4-BE49-F238E27FC236}">
                <a16:creationId xmlns="" xmlns:a16="http://schemas.microsoft.com/office/drawing/2014/main" id="{EBA43F57-8140-384F-A229-E68AC2653CCF}"/>
              </a:ext>
            </a:extLst>
          </p:cNvPr>
          <p:cNvSpPr/>
          <p:nvPr/>
        </p:nvSpPr>
        <p:spPr>
          <a:xfrm>
            <a:off x="2744106" y="5410200"/>
            <a:ext cx="557893" cy="5578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5" name="Hexagon 14">
            <a:extLst>
              <a:ext uri="{FF2B5EF4-FFF2-40B4-BE49-F238E27FC236}">
                <a16:creationId xmlns="" xmlns:a16="http://schemas.microsoft.com/office/drawing/2014/main" id="{1963FC75-9613-804F-B098-6A1BE3A04954}"/>
              </a:ext>
            </a:extLst>
          </p:cNvPr>
          <p:cNvSpPr/>
          <p:nvPr/>
        </p:nvSpPr>
        <p:spPr>
          <a:xfrm rot="1631668">
            <a:off x="2243833" y="3142750"/>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Hexagon 15">
            <a:extLst>
              <a:ext uri="{FF2B5EF4-FFF2-40B4-BE49-F238E27FC236}">
                <a16:creationId xmlns="" xmlns:a16="http://schemas.microsoft.com/office/drawing/2014/main" id="{A0ACB754-BFD6-974E-8727-536CD55783E5}"/>
              </a:ext>
            </a:extLst>
          </p:cNvPr>
          <p:cNvSpPr/>
          <p:nvPr/>
        </p:nvSpPr>
        <p:spPr>
          <a:xfrm rot="1631668">
            <a:off x="1585981" y="2146177"/>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7" name="Group 16">
            <a:extLst>
              <a:ext uri="{FF2B5EF4-FFF2-40B4-BE49-F238E27FC236}">
                <a16:creationId xmlns="" xmlns:a16="http://schemas.microsoft.com/office/drawing/2014/main" id="{A6C32737-B5D3-1642-A8DE-9FA18ABE056A}"/>
              </a:ext>
            </a:extLst>
          </p:cNvPr>
          <p:cNvGrpSpPr/>
          <p:nvPr/>
        </p:nvGrpSpPr>
        <p:grpSpPr>
          <a:xfrm rot="13835909">
            <a:off x="2814895" y="5078481"/>
            <a:ext cx="395309" cy="284997"/>
            <a:chOff x="7305676" y="3613321"/>
            <a:chExt cx="562724" cy="527866"/>
          </a:xfrm>
        </p:grpSpPr>
        <p:sp>
          <p:nvSpPr>
            <p:cNvPr id="18" name="Half Frame 17">
              <a:extLst>
                <a:ext uri="{FF2B5EF4-FFF2-40B4-BE49-F238E27FC236}">
                  <a16:creationId xmlns="" xmlns:a16="http://schemas.microsoft.com/office/drawing/2014/main" id="{691C2E2B-AD13-DC48-988C-3EC1CE765E42}"/>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 xmlns:a16="http://schemas.microsoft.com/office/drawing/2014/main" id="{2ED9EBB5-231B-6943-82B5-3DF5746B21D2}"/>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 xmlns:a16="http://schemas.microsoft.com/office/drawing/2014/main" id="{0038FC20-15C2-E943-AB3B-A133F1A5C016}"/>
              </a:ext>
            </a:extLst>
          </p:cNvPr>
          <p:cNvPicPr>
            <a:picLocks noChangeAspect="1"/>
          </p:cNvPicPr>
          <p:nvPr/>
        </p:nvPicPr>
        <p:blipFill>
          <a:blip r:embed="rId2"/>
          <a:stretch>
            <a:fillRect/>
          </a:stretch>
        </p:blipFill>
        <p:spPr>
          <a:xfrm>
            <a:off x="3013252" y="5977225"/>
            <a:ext cx="342900" cy="342900"/>
          </a:xfrm>
          <a:prstGeom prst="rect">
            <a:avLst/>
          </a:prstGeom>
        </p:spPr>
      </p:pic>
      <p:grpSp>
        <p:nvGrpSpPr>
          <p:cNvPr id="21" name="Group 20">
            <a:extLst>
              <a:ext uri="{FF2B5EF4-FFF2-40B4-BE49-F238E27FC236}">
                <a16:creationId xmlns="" xmlns:a16="http://schemas.microsoft.com/office/drawing/2014/main" id="{0F489829-3C4F-4342-B726-92280A7A149C}"/>
              </a:ext>
            </a:extLst>
          </p:cNvPr>
          <p:cNvGrpSpPr/>
          <p:nvPr/>
        </p:nvGrpSpPr>
        <p:grpSpPr>
          <a:xfrm rot="13835909">
            <a:off x="2174031" y="4106235"/>
            <a:ext cx="395309" cy="284997"/>
            <a:chOff x="7305676" y="3613321"/>
            <a:chExt cx="562724" cy="527866"/>
          </a:xfrm>
        </p:grpSpPr>
        <p:sp>
          <p:nvSpPr>
            <p:cNvPr id="22" name="Half Frame 21">
              <a:extLst>
                <a:ext uri="{FF2B5EF4-FFF2-40B4-BE49-F238E27FC236}">
                  <a16:creationId xmlns="" xmlns:a16="http://schemas.microsoft.com/office/drawing/2014/main" id="{7984C537-0640-B049-97FB-7341033E0B19}"/>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 xmlns:a16="http://schemas.microsoft.com/office/drawing/2014/main" id="{8FEB0C91-152D-724F-BAD7-118F1B6755D3}"/>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 xmlns:a16="http://schemas.microsoft.com/office/drawing/2014/main" id="{AC8F6DAC-FF20-6640-84E6-3A417E0C352C}"/>
              </a:ext>
            </a:extLst>
          </p:cNvPr>
          <p:cNvGrpSpPr/>
          <p:nvPr/>
        </p:nvGrpSpPr>
        <p:grpSpPr>
          <a:xfrm rot="13835909">
            <a:off x="1999984" y="2193141"/>
            <a:ext cx="395309" cy="284997"/>
            <a:chOff x="7305676" y="3613321"/>
            <a:chExt cx="562724" cy="527866"/>
          </a:xfrm>
        </p:grpSpPr>
        <p:sp>
          <p:nvSpPr>
            <p:cNvPr id="25" name="Half Frame 24">
              <a:extLst>
                <a:ext uri="{FF2B5EF4-FFF2-40B4-BE49-F238E27FC236}">
                  <a16:creationId xmlns="" xmlns:a16="http://schemas.microsoft.com/office/drawing/2014/main" id="{15BE3D44-C8EF-D342-A366-140CC934F8C5}"/>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 xmlns:a16="http://schemas.microsoft.com/office/drawing/2014/main" id="{0BD0337F-7F7E-EB4F-BDD1-21AE3EE81163}"/>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 xmlns:a16="http://schemas.microsoft.com/office/drawing/2014/main" id="{8DBEE774-F7C9-734A-94A0-1EEBA35F8E5D}"/>
              </a:ext>
            </a:extLst>
          </p:cNvPr>
          <p:cNvPicPr>
            <a:picLocks noChangeAspect="1"/>
          </p:cNvPicPr>
          <p:nvPr/>
        </p:nvPicPr>
        <p:blipFill>
          <a:blip r:embed="rId2"/>
          <a:stretch>
            <a:fillRect/>
          </a:stretch>
        </p:blipFill>
        <p:spPr>
          <a:xfrm>
            <a:off x="3363773" y="5634325"/>
            <a:ext cx="342900" cy="342900"/>
          </a:xfrm>
          <a:prstGeom prst="rect">
            <a:avLst/>
          </a:prstGeom>
        </p:spPr>
      </p:pic>
      <p:pic>
        <p:nvPicPr>
          <p:cNvPr id="28" name="Picture 27">
            <a:extLst>
              <a:ext uri="{FF2B5EF4-FFF2-40B4-BE49-F238E27FC236}">
                <a16:creationId xmlns="" xmlns:a16="http://schemas.microsoft.com/office/drawing/2014/main" id="{8F5DB1C1-CC26-DA4C-B320-EC92515B5CE2}"/>
              </a:ext>
            </a:extLst>
          </p:cNvPr>
          <p:cNvPicPr>
            <a:picLocks noChangeAspect="1"/>
          </p:cNvPicPr>
          <p:nvPr/>
        </p:nvPicPr>
        <p:blipFill>
          <a:blip r:embed="rId2"/>
          <a:stretch>
            <a:fillRect/>
          </a:stretch>
        </p:blipFill>
        <p:spPr>
          <a:xfrm>
            <a:off x="1696817" y="2726732"/>
            <a:ext cx="342900" cy="342900"/>
          </a:xfrm>
          <a:prstGeom prst="rect">
            <a:avLst/>
          </a:prstGeom>
        </p:spPr>
      </p:pic>
      <p:pic>
        <p:nvPicPr>
          <p:cNvPr id="29" name="Picture 28">
            <a:extLst>
              <a:ext uri="{FF2B5EF4-FFF2-40B4-BE49-F238E27FC236}">
                <a16:creationId xmlns="" xmlns:a16="http://schemas.microsoft.com/office/drawing/2014/main" id="{6D69A19D-B346-BE4A-81E7-42A1C167706E}"/>
              </a:ext>
            </a:extLst>
          </p:cNvPr>
          <p:cNvPicPr>
            <a:picLocks noChangeAspect="1"/>
          </p:cNvPicPr>
          <p:nvPr/>
        </p:nvPicPr>
        <p:blipFill>
          <a:blip r:embed="rId2"/>
          <a:stretch>
            <a:fillRect/>
          </a:stretch>
        </p:blipFill>
        <p:spPr>
          <a:xfrm>
            <a:off x="2512775" y="2638785"/>
            <a:ext cx="342900" cy="342900"/>
          </a:xfrm>
          <a:prstGeom prst="rect">
            <a:avLst/>
          </a:prstGeom>
        </p:spPr>
      </p:pic>
      <p:pic>
        <p:nvPicPr>
          <p:cNvPr id="30" name="Picture 29">
            <a:extLst>
              <a:ext uri="{FF2B5EF4-FFF2-40B4-BE49-F238E27FC236}">
                <a16:creationId xmlns="" xmlns:a16="http://schemas.microsoft.com/office/drawing/2014/main" id="{995AE9FE-3F8C-9C45-97A7-1399DD71D180}"/>
              </a:ext>
            </a:extLst>
          </p:cNvPr>
          <p:cNvPicPr>
            <a:picLocks noChangeAspect="1"/>
          </p:cNvPicPr>
          <p:nvPr/>
        </p:nvPicPr>
        <p:blipFill>
          <a:blip r:embed="rId2"/>
          <a:stretch>
            <a:fillRect/>
          </a:stretch>
        </p:blipFill>
        <p:spPr>
          <a:xfrm>
            <a:off x="1854739" y="4656798"/>
            <a:ext cx="342900" cy="342900"/>
          </a:xfrm>
          <a:prstGeom prst="rect">
            <a:avLst/>
          </a:prstGeom>
        </p:spPr>
      </p:pic>
      <p:sp>
        <p:nvSpPr>
          <p:cNvPr id="31" name="Freeform 30">
            <a:extLst>
              <a:ext uri="{FF2B5EF4-FFF2-40B4-BE49-F238E27FC236}">
                <a16:creationId xmlns="" xmlns:a16="http://schemas.microsoft.com/office/drawing/2014/main" id="{B533785D-D5F2-2941-9123-50ED58068708}"/>
              </a:ext>
            </a:extLst>
          </p:cNvPr>
          <p:cNvSpPr/>
          <p:nvPr/>
        </p:nvSpPr>
        <p:spPr>
          <a:xfrm>
            <a:off x="2242372" y="2335641"/>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 xmlns:a16="http://schemas.microsoft.com/office/drawing/2014/main" id="{BE185AB3-92DA-E240-92FD-72CC66FB0395}"/>
              </a:ext>
            </a:extLst>
          </p:cNvPr>
          <p:cNvSpPr/>
          <p:nvPr/>
        </p:nvSpPr>
        <p:spPr>
          <a:xfrm rot="16552411">
            <a:off x="1921316" y="4238612"/>
            <a:ext cx="509666" cy="374755"/>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 xmlns:a16="http://schemas.microsoft.com/office/drawing/2014/main" id="{610F1373-0B72-A54E-800A-D14A02DFD51E}"/>
              </a:ext>
            </a:extLst>
          </p:cNvPr>
          <p:cNvSpPr/>
          <p:nvPr/>
        </p:nvSpPr>
        <p:spPr>
          <a:xfrm flipH="1">
            <a:off x="1854739" y="2335640"/>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 xmlns:a16="http://schemas.microsoft.com/office/drawing/2014/main" id="{A9D30BD3-E4EA-E64A-87A5-DC3DB5D0A0CD}"/>
              </a:ext>
            </a:extLst>
          </p:cNvPr>
          <p:cNvSpPr/>
          <p:nvPr/>
        </p:nvSpPr>
        <p:spPr>
          <a:xfrm>
            <a:off x="3039817" y="5153067"/>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 xmlns:a16="http://schemas.microsoft.com/office/drawing/2014/main" id="{EE1BB37A-A344-B24E-A08B-D49DC5EE48A9}"/>
              </a:ext>
            </a:extLst>
          </p:cNvPr>
          <p:cNvSpPr/>
          <p:nvPr/>
        </p:nvSpPr>
        <p:spPr>
          <a:xfrm>
            <a:off x="3039817" y="5283967"/>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 xmlns:a16="http://schemas.microsoft.com/office/drawing/2014/main" id="{88A2E71D-A54C-3341-88CF-CECBF0423386}"/>
              </a:ext>
            </a:extLst>
          </p:cNvPr>
          <p:cNvCxnSpPr>
            <a:cxnSpLocks/>
            <a:stCxn id="4" idx="2"/>
            <a:endCxn id="9" idx="5"/>
          </p:cNvCxnSpPr>
          <p:nvPr/>
        </p:nvCxnSpPr>
        <p:spPr>
          <a:xfrm flipH="1" flipV="1">
            <a:off x="4854715" y="2433191"/>
            <a:ext cx="1190484" cy="963499"/>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 xmlns:a16="http://schemas.microsoft.com/office/drawing/2014/main" id="{CA54A148-DBDC-D141-B164-FEF1A014E9A3}"/>
              </a:ext>
            </a:extLst>
          </p:cNvPr>
          <p:cNvCxnSpPr>
            <a:cxnSpLocks/>
            <a:stCxn id="4" idx="3"/>
            <a:endCxn id="8" idx="5"/>
          </p:cNvCxnSpPr>
          <p:nvPr/>
        </p:nvCxnSpPr>
        <p:spPr>
          <a:xfrm flipH="1">
            <a:off x="5320476" y="3711015"/>
            <a:ext cx="1039048" cy="720088"/>
          </a:xfrm>
          <a:prstGeom prst="line">
            <a:avLst/>
          </a:prstGeom>
          <a:ln/>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 xmlns:a16="http://schemas.microsoft.com/office/drawing/2014/main" id="{5E08CFAB-4D7E-6546-9EC2-11DE37649E88}"/>
              </a:ext>
            </a:extLst>
          </p:cNvPr>
          <p:cNvCxnSpPr>
            <a:cxnSpLocks/>
            <a:stCxn id="8" idx="2"/>
            <a:endCxn id="14" idx="5"/>
          </p:cNvCxnSpPr>
          <p:nvPr/>
        </p:nvCxnSpPr>
        <p:spPr>
          <a:xfrm flipH="1">
            <a:off x="3301999" y="4602553"/>
            <a:ext cx="1332677" cy="1016857"/>
          </a:xfrm>
          <a:prstGeom prst="line">
            <a:avLst/>
          </a:prstGeom>
          <a:ln/>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 xmlns:a16="http://schemas.microsoft.com/office/drawing/2014/main" id="{3811EF35-143C-3B4F-8960-6E230385A7DB}"/>
              </a:ext>
            </a:extLst>
          </p:cNvPr>
          <p:cNvCxnSpPr>
            <a:cxnSpLocks/>
            <a:stCxn id="8" idx="2"/>
            <a:endCxn id="11" idx="5"/>
          </p:cNvCxnSpPr>
          <p:nvPr/>
        </p:nvCxnSpPr>
        <p:spPr>
          <a:xfrm flipH="1" flipV="1">
            <a:off x="2761976" y="4577744"/>
            <a:ext cx="1872700" cy="24809"/>
          </a:xfrm>
          <a:prstGeom prst="line">
            <a:avLst/>
          </a:prstGeom>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 xmlns:a16="http://schemas.microsoft.com/office/drawing/2014/main" id="{713F5415-CC93-224C-8C86-337711BAE739}"/>
              </a:ext>
            </a:extLst>
          </p:cNvPr>
          <p:cNvCxnSpPr>
            <a:cxnSpLocks/>
            <a:stCxn id="9" idx="2"/>
            <a:endCxn id="10" idx="5"/>
          </p:cNvCxnSpPr>
          <p:nvPr/>
        </p:nvCxnSpPr>
        <p:spPr>
          <a:xfrm flipH="1">
            <a:off x="2556299" y="2604641"/>
            <a:ext cx="1612616" cy="12239"/>
          </a:xfrm>
          <a:prstGeom prst="line">
            <a:avLst/>
          </a:prstGeom>
          <a:ln/>
        </p:spPr>
        <p:style>
          <a:lnRef idx="2">
            <a:schemeClr val="dk1"/>
          </a:lnRef>
          <a:fillRef idx="0">
            <a:schemeClr val="dk1"/>
          </a:fillRef>
          <a:effectRef idx="1">
            <a:schemeClr val="dk1"/>
          </a:effectRef>
          <a:fontRef idx="minor">
            <a:schemeClr val="tx1"/>
          </a:fontRef>
        </p:style>
      </p:cxnSp>
      <p:sp>
        <p:nvSpPr>
          <p:cNvPr id="41" name="Can 40">
            <a:extLst>
              <a:ext uri="{FF2B5EF4-FFF2-40B4-BE49-F238E27FC236}">
                <a16:creationId xmlns="" xmlns:a16="http://schemas.microsoft.com/office/drawing/2014/main" id="{D640A1DD-7762-384D-B0BB-F0693FAF4B71}"/>
              </a:ext>
            </a:extLst>
          </p:cNvPr>
          <p:cNvSpPr/>
          <p:nvPr/>
        </p:nvSpPr>
        <p:spPr>
          <a:xfrm>
            <a:off x="6653153" y="4025936"/>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VLR</a:t>
            </a:r>
            <a:endParaRPr lang="en-US" b="1" dirty="0"/>
          </a:p>
        </p:txBody>
      </p:sp>
      <p:sp>
        <p:nvSpPr>
          <p:cNvPr id="42" name="Can 41">
            <a:extLst>
              <a:ext uri="{FF2B5EF4-FFF2-40B4-BE49-F238E27FC236}">
                <a16:creationId xmlns="" xmlns:a16="http://schemas.microsoft.com/office/drawing/2014/main" id="{A44E54A3-E292-F04E-85AA-181E498BE06C}"/>
              </a:ext>
            </a:extLst>
          </p:cNvPr>
          <p:cNvSpPr/>
          <p:nvPr/>
        </p:nvSpPr>
        <p:spPr>
          <a:xfrm>
            <a:off x="7444251" y="4577744"/>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HLR</a:t>
            </a:r>
            <a:endParaRPr lang="en-US" b="1" dirty="0"/>
          </a:p>
        </p:txBody>
      </p:sp>
      <p:sp>
        <p:nvSpPr>
          <p:cNvPr id="43" name="Can 42">
            <a:extLst>
              <a:ext uri="{FF2B5EF4-FFF2-40B4-BE49-F238E27FC236}">
                <a16:creationId xmlns="" xmlns:a16="http://schemas.microsoft.com/office/drawing/2014/main" id="{D8C25376-E3A7-8742-AC18-891D9523A460}"/>
              </a:ext>
            </a:extLst>
          </p:cNvPr>
          <p:cNvSpPr/>
          <p:nvPr/>
        </p:nvSpPr>
        <p:spPr>
          <a:xfrm>
            <a:off x="8193917" y="5086992"/>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AUC</a:t>
            </a:r>
            <a:endParaRPr lang="en-US" b="1" dirty="0"/>
          </a:p>
        </p:txBody>
      </p:sp>
      <p:sp>
        <p:nvSpPr>
          <p:cNvPr id="44" name="Can 43">
            <a:extLst>
              <a:ext uri="{FF2B5EF4-FFF2-40B4-BE49-F238E27FC236}">
                <a16:creationId xmlns="" xmlns:a16="http://schemas.microsoft.com/office/drawing/2014/main" id="{72AB5613-FA4B-E44F-83B8-A397F9348B58}"/>
              </a:ext>
            </a:extLst>
          </p:cNvPr>
          <p:cNvSpPr/>
          <p:nvPr/>
        </p:nvSpPr>
        <p:spPr>
          <a:xfrm>
            <a:off x="9120509" y="5531641"/>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EIR</a:t>
            </a:r>
            <a:endParaRPr lang="en-US" b="1" dirty="0"/>
          </a:p>
        </p:txBody>
      </p:sp>
      <p:cxnSp>
        <p:nvCxnSpPr>
          <p:cNvPr id="45" name="Straight Connector 44">
            <a:extLst>
              <a:ext uri="{FF2B5EF4-FFF2-40B4-BE49-F238E27FC236}">
                <a16:creationId xmlns="" xmlns:a16="http://schemas.microsoft.com/office/drawing/2014/main" id="{A9EDA809-73CE-BA44-A670-6909D50E4893}"/>
              </a:ext>
            </a:extLst>
          </p:cNvPr>
          <p:cNvCxnSpPr>
            <a:cxnSpLocks/>
            <a:endCxn id="4" idx="4"/>
          </p:cNvCxnSpPr>
          <p:nvPr/>
        </p:nvCxnSpPr>
        <p:spPr>
          <a:xfrm flipH="1" flipV="1">
            <a:off x="6673849" y="3396690"/>
            <a:ext cx="3600450" cy="222272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 xmlns:a16="http://schemas.microsoft.com/office/drawing/2014/main" id="{EF843DD1-AAD8-5C46-8990-A0109090F7F1}"/>
              </a:ext>
            </a:extLst>
          </p:cNvPr>
          <p:cNvCxnSpPr>
            <a:cxnSpLocks/>
            <a:endCxn id="41" idx="4"/>
          </p:cNvCxnSpPr>
          <p:nvPr/>
        </p:nvCxnSpPr>
        <p:spPr>
          <a:xfrm flipH="1">
            <a:off x="7161412" y="43018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 xmlns:a16="http://schemas.microsoft.com/office/drawing/2014/main" id="{0F21B0DE-0DB4-074E-9776-6C9C33620315}"/>
              </a:ext>
            </a:extLst>
          </p:cNvPr>
          <p:cNvCxnSpPr>
            <a:cxnSpLocks/>
          </p:cNvCxnSpPr>
          <p:nvPr/>
        </p:nvCxnSpPr>
        <p:spPr>
          <a:xfrm flipH="1">
            <a:off x="7952510" y="4711097"/>
            <a:ext cx="835889" cy="0"/>
          </a:xfrm>
          <a:prstGeom prst="line">
            <a:avLst/>
          </a:prstGeom>
          <a:ln/>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 xmlns:a16="http://schemas.microsoft.com/office/drawing/2014/main" id="{B7429ADD-39EB-684B-AED0-F7108CFE1242}"/>
              </a:ext>
            </a:extLst>
          </p:cNvPr>
          <p:cNvCxnSpPr>
            <a:cxnSpLocks/>
          </p:cNvCxnSpPr>
          <p:nvPr/>
        </p:nvCxnSpPr>
        <p:spPr>
          <a:xfrm flipH="1">
            <a:off x="8702176" y="52640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 xmlns:a16="http://schemas.microsoft.com/office/drawing/2014/main" id="{CBD6C128-CB53-1C42-BB75-21564E703ED9}"/>
              </a:ext>
            </a:extLst>
          </p:cNvPr>
          <p:cNvCxnSpPr>
            <a:cxnSpLocks/>
          </p:cNvCxnSpPr>
          <p:nvPr/>
        </p:nvCxnSpPr>
        <p:spPr>
          <a:xfrm flipH="1">
            <a:off x="9628769" y="5619410"/>
            <a:ext cx="645530" cy="14915"/>
          </a:xfrm>
          <a:prstGeom prst="line">
            <a:avLst/>
          </a:prstGeom>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 xmlns:a16="http://schemas.microsoft.com/office/drawing/2014/main" id="{062A4350-9858-3E4E-A26C-7C7DC12658F8}"/>
              </a:ext>
            </a:extLst>
          </p:cNvPr>
          <p:cNvCxnSpPr>
            <a:cxnSpLocks/>
            <a:stCxn id="4" idx="5"/>
            <a:endCxn id="6" idx="2"/>
          </p:cNvCxnSpPr>
          <p:nvPr/>
        </p:nvCxnSpPr>
        <p:spPr>
          <a:xfrm flipV="1">
            <a:off x="6883399" y="1744159"/>
            <a:ext cx="1650745" cy="1442981"/>
          </a:xfrm>
          <a:prstGeom prst="line">
            <a:avLst/>
          </a:prstGeom>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 xmlns:a16="http://schemas.microsoft.com/office/drawing/2014/main" id="{B33EA1AA-D28F-E048-B59A-DEF8D594BB1E}"/>
              </a:ext>
            </a:extLst>
          </p:cNvPr>
          <p:cNvCxnSpPr>
            <a:cxnSpLocks/>
            <a:stCxn id="4" idx="5"/>
            <a:endCxn id="5" idx="2"/>
          </p:cNvCxnSpPr>
          <p:nvPr/>
        </p:nvCxnSpPr>
        <p:spPr>
          <a:xfrm flipV="1">
            <a:off x="6883399" y="3174407"/>
            <a:ext cx="1442007" cy="12733"/>
          </a:xfrm>
          <a:prstGeom prst="line">
            <a:avLst/>
          </a:prstGeom>
          <a:ln/>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 xmlns:a16="http://schemas.microsoft.com/office/drawing/2014/main" id="{9E49F4E9-1E9C-A842-821E-8EE446321B5C}"/>
              </a:ext>
            </a:extLst>
          </p:cNvPr>
          <p:cNvCxnSpPr>
            <a:cxnSpLocks/>
            <a:stCxn id="4" idx="0"/>
            <a:endCxn id="7" idx="3"/>
          </p:cNvCxnSpPr>
          <p:nvPr/>
        </p:nvCxnSpPr>
        <p:spPr>
          <a:xfrm flipV="1">
            <a:off x="6569074" y="1905000"/>
            <a:ext cx="0" cy="967815"/>
          </a:xfrm>
          <a:prstGeom prst="line">
            <a:avLst/>
          </a:prstGeom>
          <a:ln w="3175"/>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 xmlns:a16="http://schemas.microsoft.com/office/drawing/2014/main" id="{EC5D5680-23A7-C841-A008-6C0F65E799B8}"/>
              </a:ext>
            </a:extLst>
          </p:cNvPr>
          <p:cNvCxnSpPr>
            <a:cxnSpLocks/>
            <a:stCxn id="6" idx="5"/>
          </p:cNvCxnSpPr>
          <p:nvPr/>
        </p:nvCxnSpPr>
        <p:spPr>
          <a:xfrm>
            <a:off x="9372344" y="1534609"/>
            <a:ext cx="211032" cy="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 xmlns:a16="http://schemas.microsoft.com/office/drawing/2014/main" id="{E4715F00-723C-3C4D-B87B-6E2CC1264986}"/>
              </a:ext>
            </a:extLst>
          </p:cNvPr>
          <p:cNvCxnSpPr>
            <a:cxnSpLocks/>
          </p:cNvCxnSpPr>
          <p:nvPr/>
        </p:nvCxnSpPr>
        <p:spPr>
          <a:xfrm flipH="1">
            <a:off x="9163606" y="3069632"/>
            <a:ext cx="211032" cy="0"/>
          </a:xfrm>
          <a:prstGeom prst="line">
            <a:avLst/>
          </a:prstGeom>
          <a:ln/>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 xmlns:a16="http://schemas.microsoft.com/office/drawing/2014/main" id="{7D2F6AF5-27C4-DE43-BD00-E69A6B9D4B59}"/>
              </a:ext>
            </a:extLst>
          </p:cNvPr>
          <p:cNvSpPr txBox="1"/>
          <p:nvPr/>
        </p:nvSpPr>
        <p:spPr>
          <a:xfrm>
            <a:off x="9375170" y="2720961"/>
            <a:ext cx="1114753" cy="738664"/>
          </a:xfrm>
          <a:prstGeom prst="rect">
            <a:avLst/>
          </a:prstGeom>
          <a:noFill/>
        </p:spPr>
        <p:txBody>
          <a:bodyPr wrap="square" rtlCol="0">
            <a:spAutoFit/>
          </a:bodyPr>
          <a:lstStyle/>
          <a:p>
            <a:r>
              <a:rPr lang="en-US" sz="1400" b="1" dirty="0"/>
              <a:t>PSTN</a:t>
            </a:r>
          </a:p>
          <a:p>
            <a:r>
              <a:rPr lang="en-US" sz="1400" b="1" dirty="0"/>
              <a:t>ISDN</a:t>
            </a:r>
          </a:p>
          <a:p>
            <a:r>
              <a:rPr lang="en-US" sz="1400" b="1" dirty="0"/>
              <a:t>PDN</a:t>
            </a:r>
          </a:p>
        </p:txBody>
      </p:sp>
      <p:sp>
        <p:nvSpPr>
          <p:cNvPr id="56" name="TextBox 55">
            <a:extLst>
              <a:ext uri="{FF2B5EF4-FFF2-40B4-BE49-F238E27FC236}">
                <a16:creationId xmlns="" xmlns:a16="http://schemas.microsoft.com/office/drawing/2014/main" id="{E6F4DDC9-6C3D-7147-AB53-52FEBE098030}"/>
              </a:ext>
            </a:extLst>
          </p:cNvPr>
          <p:cNvSpPr txBox="1"/>
          <p:nvPr/>
        </p:nvSpPr>
        <p:spPr>
          <a:xfrm>
            <a:off x="9547580" y="1269769"/>
            <a:ext cx="1114753" cy="523220"/>
          </a:xfrm>
          <a:prstGeom prst="rect">
            <a:avLst/>
          </a:prstGeom>
          <a:noFill/>
        </p:spPr>
        <p:txBody>
          <a:bodyPr wrap="square" rtlCol="0">
            <a:spAutoFit/>
          </a:bodyPr>
          <a:lstStyle/>
          <a:p>
            <a:r>
              <a:rPr lang="en-US" sz="1400" b="1" dirty="0"/>
              <a:t>PLMN &amp; INTERNET</a:t>
            </a:r>
          </a:p>
        </p:txBody>
      </p:sp>
      <p:cxnSp>
        <p:nvCxnSpPr>
          <p:cNvPr id="57" name="Straight Connector 56">
            <a:extLst>
              <a:ext uri="{FF2B5EF4-FFF2-40B4-BE49-F238E27FC236}">
                <a16:creationId xmlns="" xmlns:a16="http://schemas.microsoft.com/office/drawing/2014/main" id="{13F3E036-6708-7D42-9EB2-B916B5563469}"/>
              </a:ext>
            </a:extLst>
          </p:cNvPr>
          <p:cNvCxnSpPr>
            <a:stCxn id="7" idx="2"/>
            <a:endCxn id="8" idx="0"/>
          </p:cNvCxnSpPr>
          <p:nvPr/>
        </p:nvCxnSpPr>
        <p:spPr>
          <a:xfrm flipH="1">
            <a:off x="5063301" y="1590675"/>
            <a:ext cx="1191448" cy="25832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5A91140E-FBE9-2541-B669-5F0E4A122509}"/>
              </a:ext>
            </a:extLst>
          </p:cNvPr>
          <p:cNvCxnSpPr>
            <a:cxnSpLocks/>
            <a:stCxn id="7" idx="2"/>
            <a:endCxn id="9" idx="0"/>
          </p:cNvCxnSpPr>
          <p:nvPr/>
        </p:nvCxnSpPr>
        <p:spPr>
          <a:xfrm flipH="1">
            <a:off x="4597540" y="1590675"/>
            <a:ext cx="1657209" cy="585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092E8C8F-8B96-A446-9EED-CB2E4B834552}"/>
              </a:ext>
            </a:extLst>
          </p:cNvPr>
          <p:cNvCxnSpPr>
            <a:cxnSpLocks/>
            <a:endCxn id="6" idx="0"/>
          </p:cNvCxnSpPr>
          <p:nvPr/>
        </p:nvCxnSpPr>
        <p:spPr>
          <a:xfrm flipV="1">
            <a:off x="7072017" y="1220284"/>
            <a:ext cx="1986002" cy="38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EFCA8144-946E-4E45-A093-28B69146A16C}"/>
              </a:ext>
            </a:extLst>
          </p:cNvPr>
          <p:cNvCxnSpPr>
            <a:cxnSpLocks/>
            <a:endCxn id="5" idx="1"/>
          </p:cNvCxnSpPr>
          <p:nvPr/>
        </p:nvCxnSpPr>
        <p:spPr>
          <a:xfrm>
            <a:off x="7072017" y="1259246"/>
            <a:ext cx="1567714" cy="1600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22254D43-CD33-F748-9796-3BF013BF8FA7}"/>
              </a:ext>
            </a:extLst>
          </p:cNvPr>
          <p:cNvCxnSpPr>
            <a:cxnSpLocks/>
            <a:stCxn id="6" idx="3"/>
            <a:endCxn id="5" idx="0"/>
          </p:cNvCxnSpPr>
          <p:nvPr/>
        </p:nvCxnSpPr>
        <p:spPr>
          <a:xfrm>
            <a:off x="8848469" y="2058484"/>
            <a:ext cx="812" cy="592048"/>
          </a:xfrm>
          <a:prstGeom prst="line">
            <a:avLst/>
          </a:prstGeom>
          <a:ln/>
        </p:spPr>
        <p:style>
          <a:lnRef idx="2">
            <a:schemeClr val="dk1"/>
          </a:lnRef>
          <a:fillRef idx="0">
            <a:schemeClr val="dk1"/>
          </a:fillRef>
          <a:effectRef idx="1">
            <a:schemeClr val="dk1"/>
          </a:effectRef>
          <a:fontRef idx="minor">
            <a:schemeClr val="tx1"/>
          </a:fontRef>
        </p:style>
      </p:cxnSp>
      <p:sp>
        <p:nvSpPr>
          <p:cNvPr id="62" name="Freeform 61">
            <a:extLst>
              <a:ext uri="{FF2B5EF4-FFF2-40B4-BE49-F238E27FC236}">
                <a16:creationId xmlns="" xmlns:a16="http://schemas.microsoft.com/office/drawing/2014/main" id="{091E6A11-3F24-E547-B6E3-ED3B9626914B}"/>
              </a:ext>
            </a:extLst>
          </p:cNvPr>
          <p:cNvSpPr/>
          <p:nvPr/>
        </p:nvSpPr>
        <p:spPr>
          <a:xfrm>
            <a:off x="6882150" y="1903751"/>
            <a:ext cx="209862" cy="2173574"/>
          </a:xfrm>
          <a:custGeom>
            <a:avLst/>
            <a:gdLst>
              <a:gd name="connsiteX0" fmla="*/ 0 w 209862"/>
              <a:gd name="connsiteY0" fmla="*/ 0 h 2173574"/>
              <a:gd name="connsiteX1" fmla="*/ 209862 w 209862"/>
              <a:gd name="connsiteY1" fmla="*/ 1633928 h 2173574"/>
              <a:gd name="connsiteX2" fmla="*/ 209862 w 209862"/>
              <a:gd name="connsiteY2" fmla="*/ 2173574 h 2173574"/>
            </a:gdLst>
            <a:ahLst/>
            <a:cxnLst>
              <a:cxn ang="0">
                <a:pos x="connsiteX0" y="connsiteY0"/>
              </a:cxn>
              <a:cxn ang="0">
                <a:pos x="connsiteX1" y="connsiteY1"/>
              </a:cxn>
              <a:cxn ang="0">
                <a:pos x="connsiteX2" y="connsiteY2"/>
              </a:cxn>
            </a:cxnLst>
            <a:rect l="l" t="t" r="r" b="b"/>
            <a:pathLst>
              <a:path w="209862" h="2173574">
                <a:moveTo>
                  <a:pt x="0" y="0"/>
                </a:moveTo>
                <a:lnTo>
                  <a:pt x="209862" y="1633928"/>
                </a:lnTo>
                <a:lnTo>
                  <a:pt x="209862" y="2173574"/>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 xmlns:a16="http://schemas.microsoft.com/office/drawing/2014/main" id="{03A95E52-FAD2-A64F-982D-FC502395E4C3}"/>
              </a:ext>
            </a:extLst>
          </p:cNvPr>
          <p:cNvSpPr/>
          <p:nvPr/>
        </p:nvSpPr>
        <p:spPr>
          <a:xfrm>
            <a:off x="6972091" y="1798820"/>
            <a:ext cx="584616" cy="2818150"/>
          </a:xfrm>
          <a:custGeom>
            <a:avLst/>
            <a:gdLst>
              <a:gd name="connsiteX0" fmla="*/ 0 w 584616"/>
              <a:gd name="connsiteY0" fmla="*/ 0 h 2818150"/>
              <a:gd name="connsiteX1" fmla="*/ 584616 w 584616"/>
              <a:gd name="connsiteY1" fmla="*/ 2008682 h 2818150"/>
              <a:gd name="connsiteX2" fmla="*/ 584616 w 584616"/>
              <a:gd name="connsiteY2" fmla="*/ 2818150 h 2818150"/>
            </a:gdLst>
            <a:ahLst/>
            <a:cxnLst>
              <a:cxn ang="0">
                <a:pos x="connsiteX0" y="connsiteY0"/>
              </a:cxn>
              <a:cxn ang="0">
                <a:pos x="connsiteX1" y="connsiteY1"/>
              </a:cxn>
              <a:cxn ang="0">
                <a:pos x="connsiteX2" y="connsiteY2"/>
              </a:cxn>
            </a:cxnLst>
            <a:rect l="l" t="t" r="r" b="b"/>
            <a:pathLst>
              <a:path w="584616" h="2818150">
                <a:moveTo>
                  <a:pt x="0" y="0"/>
                </a:moveTo>
                <a:lnTo>
                  <a:pt x="584616" y="2008682"/>
                </a:lnTo>
                <a:lnTo>
                  <a:pt x="584616" y="281815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 xmlns:a16="http://schemas.microsoft.com/office/drawing/2014/main" id="{772EB451-D328-4543-8721-C6F634FBC519}"/>
              </a:ext>
            </a:extLst>
          </p:cNvPr>
          <p:cNvSpPr/>
          <p:nvPr/>
        </p:nvSpPr>
        <p:spPr>
          <a:xfrm>
            <a:off x="7072018" y="3463042"/>
            <a:ext cx="454710" cy="224537"/>
          </a:xfrm>
          <a:custGeom>
            <a:avLst/>
            <a:gdLst>
              <a:gd name="connsiteX0" fmla="*/ 0 w 419725"/>
              <a:gd name="connsiteY0" fmla="*/ 0 h 239842"/>
              <a:gd name="connsiteX1" fmla="*/ 419725 w 419725"/>
              <a:gd name="connsiteY1" fmla="*/ 239842 h 239842"/>
            </a:gdLst>
            <a:ahLst/>
            <a:cxnLst>
              <a:cxn ang="0">
                <a:pos x="connsiteX0" y="connsiteY0"/>
              </a:cxn>
              <a:cxn ang="0">
                <a:pos x="connsiteX1" y="connsiteY1"/>
              </a:cxn>
            </a:cxnLst>
            <a:rect l="l" t="t" r="r" b="b"/>
            <a:pathLst>
              <a:path w="419725" h="239842">
                <a:moveTo>
                  <a:pt x="0" y="0"/>
                </a:moveTo>
                <a:lnTo>
                  <a:pt x="419725" y="239842"/>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 xmlns:a16="http://schemas.microsoft.com/office/drawing/2014/main" id="{E2230638-D63F-0044-9FA0-A38AED74A24C}"/>
              </a:ext>
            </a:extLst>
          </p:cNvPr>
          <p:cNvSpPr/>
          <p:nvPr/>
        </p:nvSpPr>
        <p:spPr>
          <a:xfrm>
            <a:off x="1135117" y="1259246"/>
            <a:ext cx="4445387" cy="5290705"/>
          </a:xfrm>
          <a:prstGeom prst="ellipse">
            <a:avLst/>
          </a:prstGeom>
          <a:solidFill>
            <a:srgbClr val="FFFF00">
              <a:alpha val="15000"/>
            </a:srgbClr>
          </a:solid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6" name="TextBox 65">
            <a:extLst>
              <a:ext uri="{FF2B5EF4-FFF2-40B4-BE49-F238E27FC236}">
                <a16:creationId xmlns="" xmlns:a16="http://schemas.microsoft.com/office/drawing/2014/main" id="{5A45A9FC-90B7-3B48-A1A2-E428C061868E}"/>
              </a:ext>
            </a:extLst>
          </p:cNvPr>
          <p:cNvSpPr txBox="1"/>
          <p:nvPr/>
        </p:nvSpPr>
        <p:spPr>
          <a:xfrm>
            <a:off x="2969158" y="1345189"/>
            <a:ext cx="709610" cy="461665"/>
          </a:xfrm>
          <a:prstGeom prst="rect">
            <a:avLst/>
          </a:prstGeom>
          <a:noFill/>
        </p:spPr>
        <p:txBody>
          <a:bodyPr wrap="square" rtlCol="0">
            <a:spAutoFit/>
          </a:bodyPr>
          <a:lstStyle/>
          <a:p>
            <a:r>
              <a:rPr lang="en-US" sz="2400" b="1" dirty="0">
                <a:solidFill>
                  <a:srgbClr val="C00000"/>
                </a:solidFill>
              </a:rPr>
              <a:t>BSS</a:t>
            </a:r>
            <a:endParaRPr lang="en-US" b="1" dirty="0">
              <a:solidFill>
                <a:srgbClr val="C00000"/>
              </a:solidFill>
            </a:endParaRPr>
          </a:p>
        </p:txBody>
      </p:sp>
      <p:sp>
        <p:nvSpPr>
          <p:cNvPr id="67" name="Oval 66">
            <a:extLst>
              <a:ext uri="{FF2B5EF4-FFF2-40B4-BE49-F238E27FC236}">
                <a16:creationId xmlns="" xmlns:a16="http://schemas.microsoft.com/office/drawing/2014/main" id="{7BE7DE18-72EB-744E-AFCE-FC344C6DE4F0}"/>
              </a:ext>
            </a:extLst>
          </p:cNvPr>
          <p:cNvSpPr/>
          <p:nvPr/>
        </p:nvSpPr>
        <p:spPr>
          <a:xfrm rot="1980000">
            <a:off x="5294741" y="3442374"/>
            <a:ext cx="5372205" cy="2614771"/>
          </a:xfrm>
          <a:prstGeom prst="ellipse">
            <a:avLst/>
          </a:prstGeom>
          <a:solidFill>
            <a:srgbClr val="FFFF00">
              <a:alpha val="15000"/>
            </a:srgbClr>
          </a:solid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8" name="TextBox 67">
            <a:extLst>
              <a:ext uri="{FF2B5EF4-FFF2-40B4-BE49-F238E27FC236}">
                <a16:creationId xmlns="" xmlns:a16="http://schemas.microsoft.com/office/drawing/2014/main" id="{0AEF2357-00AB-8B41-AB2C-716D50132E5F}"/>
              </a:ext>
            </a:extLst>
          </p:cNvPr>
          <p:cNvSpPr txBox="1"/>
          <p:nvPr/>
        </p:nvSpPr>
        <p:spPr>
          <a:xfrm>
            <a:off x="7065974" y="5407768"/>
            <a:ext cx="709610" cy="461665"/>
          </a:xfrm>
          <a:prstGeom prst="rect">
            <a:avLst/>
          </a:prstGeom>
          <a:noFill/>
        </p:spPr>
        <p:txBody>
          <a:bodyPr wrap="square" rtlCol="0">
            <a:spAutoFit/>
          </a:bodyPr>
          <a:lstStyle/>
          <a:p>
            <a:r>
              <a:rPr lang="en-US" sz="2400" b="1" dirty="0">
                <a:solidFill>
                  <a:srgbClr val="C00000"/>
                </a:solidFill>
              </a:rPr>
              <a:t>NSS</a:t>
            </a:r>
            <a:endParaRPr lang="en-US" b="1" dirty="0">
              <a:solidFill>
                <a:srgbClr val="C00000"/>
              </a:solidFill>
            </a:endParaRPr>
          </a:p>
        </p:txBody>
      </p:sp>
      <p:sp>
        <p:nvSpPr>
          <p:cNvPr id="69" name="TextBox 68">
            <a:extLst>
              <a:ext uri="{FF2B5EF4-FFF2-40B4-BE49-F238E27FC236}">
                <a16:creationId xmlns="" xmlns:a16="http://schemas.microsoft.com/office/drawing/2014/main" id="{A4642106-B063-3B4F-A12C-FA2C5701DFFF}"/>
              </a:ext>
            </a:extLst>
          </p:cNvPr>
          <p:cNvSpPr txBox="1"/>
          <p:nvPr/>
        </p:nvSpPr>
        <p:spPr>
          <a:xfrm>
            <a:off x="5590637" y="1075746"/>
            <a:ext cx="909124" cy="461665"/>
          </a:xfrm>
          <a:prstGeom prst="rect">
            <a:avLst/>
          </a:prstGeom>
          <a:noFill/>
        </p:spPr>
        <p:txBody>
          <a:bodyPr wrap="square" rtlCol="0">
            <a:spAutoFit/>
          </a:bodyPr>
          <a:lstStyle/>
          <a:p>
            <a:r>
              <a:rPr lang="en-US" sz="2400" b="1" dirty="0">
                <a:solidFill>
                  <a:srgbClr val="C00000"/>
                </a:solidFill>
              </a:rPr>
              <a:t>OSS</a:t>
            </a:r>
            <a:endParaRPr lang="en-US" b="1" dirty="0">
              <a:solidFill>
                <a:srgbClr val="C00000"/>
              </a:solidFill>
            </a:endParaRPr>
          </a:p>
        </p:txBody>
      </p:sp>
    </p:spTree>
    <p:extLst>
      <p:ext uri="{BB962C8B-B14F-4D97-AF65-F5344CB8AC3E}">
        <p14:creationId xmlns:p14="http://schemas.microsoft.com/office/powerpoint/2010/main" val="192627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6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6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31" grpId="0" animBg="1"/>
      <p:bldP spid="32" grpId="0" animBg="1"/>
      <p:bldP spid="33" grpId="0" animBg="1"/>
      <p:bldP spid="34" grpId="0" animBg="1"/>
      <p:bldP spid="35" grpId="0" animBg="1"/>
      <p:bldP spid="41" grpId="0" animBg="1"/>
      <p:bldP spid="42" grpId="0" animBg="1"/>
      <p:bldP spid="43" grpId="0" animBg="1"/>
      <p:bldP spid="44" grpId="0" animBg="1"/>
      <p:bldP spid="55" grpId="0"/>
      <p:bldP spid="56" grpId="0"/>
      <p:bldP spid="62" grpId="0" animBg="1"/>
      <p:bldP spid="63" grpId="0" animBg="1"/>
      <p:bldP spid="64" grpId="0" animBg="1"/>
      <p:bldP spid="65" grpId="0" animBg="1"/>
      <p:bldP spid="66" grpId="0"/>
      <p:bldP spid="67" grpId="0" animBg="1"/>
      <p:bldP spid="68" grpId="0"/>
      <p:bldP spid="6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GSM Addresses and </a:t>
            </a:r>
            <a:r>
              <a:rPr lang="en-US" dirty="0" smtClean="0"/>
              <a:t>Identifiers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40187815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GSM Addresses and </a:t>
            </a:r>
            <a:r>
              <a:rPr lang="en-US" dirty="0" smtClean="0"/>
              <a:t>Identifiers: IMSI, IMEI, MSISDN</a:t>
            </a:r>
            <a:endParaRPr lang="en-IN" dirty="0"/>
          </a:p>
        </p:txBody>
      </p:sp>
      <p:pic>
        <p:nvPicPr>
          <p:cNvPr id="11266" name="Picture 2" descr="https://i1.wp.com/mobilepacketcore.com/wp-content/uploads/2018/11/ms-identifiers.png?fit=730%2C459&amp;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4181"/>
            <a:ext cx="6953250" cy="43719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What is the difference between ICCID, IMSI and IMEI numbers? - Quo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520" y="1652086"/>
            <a:ext cx="5015834" cy="301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0006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dirty="0">
                <a:cs typeface="Times New Roman" panose="02020603050405020304" pitchFamily="18" charset="0"/>
              </a:rPr>
              <a:t>Multiple access in Wireless System </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071909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Addresses and </a:t>
            </a:r>
            <a:r>
              <a:rPr lang="en-US" dirty="0" smtClean="0"/>
              <a:t>Identifiers: </a:t>
            </a:r>
            <a:r>
              <a:rPr lang="en-IN" dirty="0" smtClean="0"/>
              <a:t>IMSI number</a:t>
            </a:r>
            <a:endParaRPr lang="en-IN" dirty="0"/>
          </a:p>
        </p:txBody>
      </p:sp>
      <p:sp>
        <p:nvSpPr>
          <p:cNvPr id="3" name="Content Placeholder 2"/>
          <p:cNvSpPr>
            <a:spLocks noGrp="1"/>
          </p:cNvSpPr>
          <p:nvPr>
            <p:ph idx="1"/>
          </p:nvPr>
        </p:nvSpPr>
        <p:spPr>
          <a:xfrm>
            <a:off x="131181" y="863444"/>
            <a:ext cx="7405266" cy="5590565"/>
          </a:xfrm>
        </p:spPr>
        <p:txBody>
          <a:bodyPr/>
          <a:lstStyle/>
          <a:p>
            <a:r>
              <a:rPr lang="en-US" b="1" dirty="0" smtClean="0"/>
              <a:t>IMSI</a:t>
            </a:r>
            <a:r>
              <a:rPr lang="en-US" dirty="0" smtClean="0"/>
              <a:t>: </a:t>
            </a:r>
            <a:r>
              <a:rPr lang="en-US" b="1" dirty="0" smtClean="0"/>
              <a:t>I</a:t>
            </a:r>
            <a:r>
              <a:rPr lang="en-US" dirty="0" smtClean="0"/>
              <a:t>nternational </a:t>
            </a:r>
            <a:r>
              <a:rPr lang="en-US" b="1" dirty="0" smtClean="0"/>
              <a:t>M</a:t>
            </a:r>
            <a:r>
              <a:rPr lang="en-US" dirty="0" smtClean="0"/>
              <a:t>obile </a:t>
            </a:r>
            <a:r>
              <a:rPr lang="en-US" b="1" dirty="0" smtClean="0"/>
              <a:t>S</a:t>
            </a:r>
            <a:r>
              <a:rPr lang="en-US" dirty="0" smtClean="0"/>
              <a:t>ubscriber </a:t>
            </a:r>
            <a:r>
              <a:rPr lang="en-US" b="1" dirty="0" smtClean="0"/>
              <a:t>I</a:t>
            </a:r>
            <a:r>
              <a:rPr lang="en-US" dirty="0" smtClean="0"/>
              <a:t>dentity</a:t>
            </a:r>
            <a:endParaRPr lang="en-IN" dirty="0" smtClean="0"/>
          </a:p>
          <a:p>
            <a:r>
              <a:rPr lang="en-IN" dirty="0" smtClean="0"/>
              <a:t>IMSI </a:t>
            </a:r>
            <a:r>
              <a:rPr lang="en-IN" dirty="0">
                <a:solidFill>
                  <a:srgbClr val="5430AA"/>
                </a:solidFill>
              </a:rPr>
              <a:t>identifies</a:t>
            </a:r>
            <a:r>
              <a:rPr lang="en-IN" dirty="0"/>
              <a:t> </a:t>
            </a:r>
            <a:r>
              <a:rPr lang="en-IN" dirty="0">
                <a:solidFill>
                  <a:srgbClr val="5430AA"/>
                </a:solidFill>
              </a:rPr>
              <a:t>registered</a:t>
            </a:r>
            <a:r>
              <a:rPr lang="en-IN" dirty="0"/>
              <a:t> smartphone </a:t>
            </a:r>
            <a:r>
              <a:rPr lang="en-IN" dirty="0" smtClean="0"/>
              <a:t>users </a:t>
            </a:r>
          </a:p>
          <a:p>
            <a:r>
              <a:rPr lang="en-IN" dirty="0" smtClean="0"/>
              <a:t>A working </a:t>
            </a:r>
            <a:r>
              <a:rPr lang="en-IN" dirty="0" smtClean="0">
                <a:solidFill>
                  <a:srgbClr val="5430AA"/>
                </a:solidFill>
              </a:rPr>
              <a:t>SIM card </a:t>
            </a:r>
            <a:r>
              <a:rPr lang="en-IN" dirty="0" smtClean="0"/>
              <a:t>has a </a:t>
            </a:r>
            <a:r>
              <a:rPr lang="en-IN" dirty="0" smtClean="0">
                <a:solidFill>
                  <a:srgbClr val="5430AA"/>
                </a:solidFill>
              </a:rPr>
              <a:t>valid IMSI</a:t>
            </a:r>
          </a:p>
          <a:p>
            <a:r>
              <a:rPr lang="en-IN" dirty="0" smtClean="0"/>
              <a:t>Each </a:t>
            </a:r>
            <a:r>
              <a:rPr lang="en-IN" dirty="0"/>
              <a:t>IMSI consists of three parts: </a:t>
            </a:r>
          </a:p>
          <a:p>
            <a:pPr marL="457200" indent="-457200">
              <a:buFont typeface="+mj-lt"/>
              <a:buAutoNum type="arabicPeriod"/>
            </a:pPr>
            <a:r>
              <a:rPr lang="en-IN" dirty="0" smtClean="0"/>
              <a:t>Mobile </a:t>
            </a:r>
            <a:r>
              <a:rPr lang="en-IN" dirty="0"/>
              <a:t>Subscriber Identification </a:t>
            </a:r>
            <a:r>
              <a:rPr lang="en-IN" dirty="0" smtClean="0"/>
              <a:t>Number (</a:t>
            </a:r>
            <a:r>
              <a:rPr lang="en-IN" dirty="0" smtClean="0">
                <a:solidFill>
                  <a:srgbClr val="5430AA"/>
                </a:solidFill>
              </a:rPr>
              <a:t>MSIN</a:t>
            </a:r>
            <a:r>
              <a:rPr lang="en-IN" dirty="0" smtClean="0"/>
              <a:t>)</a:t>
            </a:r>
          </a:p>
          <a:p>
            <a:pPr lvl="1"/>
            <a:r>
              <a:rPr lang="en-IN" dirty="0" smtClean="0"/>
              <a:t>identifies </a:t>
            </a:r>
            <a:r>
              <a:rPr lang="en-IN" dirty="0"/>
              <a:t>the subscriber in his or her mobile network</a:t>
            </a:r>
            <a:r>
              <a:rPr lang="en-IN" dirty="0" smtClean="0"/>
              <a:t>.</a:t>
            </a:r>
            <a:endParaRPr lang="en-IN" dirty="0"/>
          </a:p>
          <a:p>
            <a:pPr marL="457200" indent="-457200">
              <a:buFont typeface="+mj-lt"/>
              <a:buAutoNum type="arabicPeriod"/>
            </a:pPr>
            <a:r>
              <a:rPr lang="en-IN" dirty="0"/>
              <a:t>Mobile Country </a:t>
            </a:r>
            <a:r>
              <a:rPr lang="en-IN" dirty="0" smtClean="0"/>
              <a:t>Code (</a:t>
            </a:r>
            <a:r>
              <a:rPr lang="en-IN" dirty="0" smtClean="0">
                <a:solidFill>
                  <a:srgbClr val="5430AA"/>
                </a:solidFill>
              </a:rPr>
              <a:t>MCC</a:t>
            </a:r>
            <a:r>
              <a:rPr lang="en-IN" dirty="0" smtClean="0"/>
              <a:t>)</a:t>
            </a:r>
          </a:p>
          <a:p>
            <a:pPr lvl="1"/>
            <a:r>
              <a:rPr lang="en-IN" smtClean="0"/>
              <a:t>It </a:t>
            </a:r>
            <a:r>
              <a:rPr lang="en-IN" dirty="0"/>
              <a:t>gets 3 decimal places and identifies the country of mobile device owner. </a:t>
            </a:r>
          </a:p>
          <a:p>
            <a:pPr marL="457200" indent="-457200">
              <a:buFont typeface="+mj-lt"/>
              <a:buAutoNum type="arabicPeriod"/>
            </a:pPr>
            <a:r>
              <a:rPr lang="en-IN" dirty="0"/>
              <a:t>Mobile Network </a:t>
            </a:r>
            <a:r>
              <a:rPr lang="en-IN" dirty="0" smtClean="0"/>
              <a:t>Code (</a:t>
            </a:r>
            <a:r>
              <a:rPr lang="en-IN" dirty="0" smtClean="0">
                <a:solidFill>
                  <a:srgbClr val="5430AA"/>
                </a:solidFill>
              </a:rPr>
              <a:t>MNC</a:t>
            </a:r>
            <a:r>
              <a:rPr lang="en-IN" dirty="0" smtClean="0"/>
              <a:t>)</a:t>
            </a:r>
          </a:p>
          <a:p>
            <a:pPr lvl="1"/>
            <a:r>
              <a:rPr lang="en-IN" dirty="0"/>
              <a:t>It identifies your carrier network</a:t>
            </a:r>
          </a:p>
        </p:txBody>
      </p:sp>
      <p:sp>
        <p:nvSpPr>
          <p:cNvPr id="30" name="Rounded Rectangle 29">
            <a:extLst>
              <a:ext uri="{FF2B5EF4-FFF2-40B4-BE49-F238E27FC236}">
                <a16:creationId xmlns="" xmlns:a16="http://schemas.microsoft.com/office/drawing/2014/main" id="{8BCCF0B9-AEEB-4843-A8F1-FC0AA68E2861}"/>
              </a:ext>
            </a:extLst>
          </p:cNvPr>
          <p:cNvSpPr/>
          <p:nvPr/>
        </p:nvSpPr>
        <p:spPr>
          <a:xfrm>
            <a:off x="7549816" y="1919438"/>
            <a:ext cx="1066800" cy="381861"/>
          </a:xfrm>
          <a:prstGeom prst="roundRect">
            <a:avLst/>
          </a:prstGeom>
          <a:solidFill>
            <a:srgbClr val="CC99FF"/>
          </a:solidFill>
          <a:ln>
            <a:solidFill>
              <a:srgbClr val="5430AA"/>
            </a:solid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MCC</a:t>
            </a:r>
          </a:p>
        </p:txBody>
      </p:sp>
      <p:sp>
        <p:nvSpPr>
          <p:cNvPr id="31" name="Rounded Rectangle 30">
            <a:extLst>
              <a:ext uri="{FF2B5EF4-FFF2-40B4-BE49-F238E27FC236}">
                <a16:creationId xmlns="" xmlns:a16="http://schemas.microsoft.com/office/drawing/2014/main" id="{B62AF5CA-E6B7-8244-9447-5C971C7329F4}"/>
              </a:ext>
            </a:extLst>
          </p:cNvPr>
          <p:cNvSpPr/>
          <p:nvPr/>
        </p:nvSpPr>
        <p:spPr>
          <a:xfrm>
            <a:off x="9101977" y="1931935"/>
            <a:ext cx="1111526" cy="358814"/>
          </a:xfrm>
          <a:prstGeom prst="roundRect">
            <a:avLst/>
          </a:prstGeom>
          <a:solidFill>
            <a:srgbClr val="CC99FF"/>
          </a:solidFill>
          <a:ln>
            <a:solidFill>
              <a:srgbClr val="5430AA"/>
            </a:solid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MNC</a:t>
            </a:r>
          </a:p>
        </p:txBody>
      </p:sp>
      <p:sp>
        <p:nvSpPr>
          <p:cNvPr id="32" name="Rounded Rectangle 31">
            <a:extLst>
              <a:ext uri="{FF2B5EF4-FFF2-40B4-BE49-F238E27FC236}">
                <a16:creationId xmlns="" xmlns:a16="http://schemas.microsoft.com/office/drawing/2014/main" id="{72216B32-B810-8C4C-B7B4-BDC216E97563}"/>
              </a:ext>
            </a:extLst>
          </p:cNvPr>
          <p:cNvSpPr/>
          <p:nvPr/>
        </p:nvSpPr>
        <p:spPr>
          <a:xfrm>
            <a:off x="10698864" y="1931935"/>
            <a:ext cx="930137" cy="358814"/>
          </a:xfrm>
          <a:prstGeom prst="roundRect">
            <a:avLst/>
          </a:prstGeom>
          <a:solidFill>
            <a:srgbClr val="CC99FF"/>
          </a:solidFill>
          <a:ln>
            <a:solidFill>
              <a:srgbClr val="5430AA"/>
            </a:solid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MSIN</a:t>
            </a:r>
          </a:p>
        </p:txBody>
      </p:sp>
      <p:cxnSp>
        <p:nvCxnSpPr>
          <p:cNvPr id="33" name="Straight Arrow Connector 32">
            <a:extLst>
              <a:ext uri="{FF2B5EF4-FFF2-40B4-BE49-F238E27FC236}">
                <a16:creationId xmlns="" xmlns:a16="http://schemas.microsoft.com/office/drawing/2014/main" id="{E3A8A5D2-34A4-024B-B3CD-D5C4944913F7}"/>
              </a:ext>
            </a:extLst>
          </p:cNvPr>
          <p:cNvCxnSpPr>
            <a:cxnSpLocks/>
          </p:cNvCxnSpPr>
          <p:nvPr/>
        </p:nvCxnSpPr>
        <p:spPr>
          <a:xfrm>
            <a:off x="7397415" y="1232776"/>
            <a:ext cx="43920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 xmlns:a16="http://schemas.microsoft.com/office/drawing/2014/main" id="{4013F8C2-5303-EA48-9144-4BC747EB0F15}"/>
              </a:ext>
            </a:extLst>
          </p:cNvPr>
          <p:cNvCxnSpPr>
            <a:cxnSpLocks/>
          </p:cNvCxnSpPr>
          <p:nvPr/>
        </p:nvCxnSpPr>
        <p:spPr>
          <a:xfrm>
            <a:off x="7397416" y="2986238"/>
            <a:ext cx="4311098"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 xmlns:a16="http://schemas.microsoft.com/office/drawing/2014/main" id="{8027ADAD-C0AB-3242-ACBA-F972CB30B2E4}"/>
              </a:ext>
            </a:extLst>
          </p:cNvPr>
          <p:cNvCxnSpPr>
            <a:cxnSpLocks/>
          </p:cNvCxnSpPr>
          <p:nvPr/>
        </p:nvCxnSpPr>
        <p:spPr>
          <a:xfrm>
            <a:off x="9073816" y="2452838"/>
            <a:ext cx="2641324"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 xmlns:a16="http://schemas.microsoft.com/office/drawing/2014/main" id="{6743278A-0FF2-D441-B436-015154FAB5EF}"/>
              </a:ext>
            </a:extLst>
          </p:cNvPr>
          <p:cNvCxnSpPr>
            <a:cxnSpLocks/>
          </p:cNvCxnSpPr>
          <p:nvPr/>
        </p:nvCxnSpPr>
        <p:spPr>
          <a:xfrm>
            <a:off x="7549816" y="1722114"/>
            <a:ext cx="10668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 xmlns:a16="http://schemas.microsoft.com/office/drawing/2014/main" id="{B13908A8-7ED5-134F-9D9B-F1F56ED75AD6}"/>
              </a:ext>
            </a:extLst>
          </p:cNvPr>
          <p:cNvSpPr txBox="1"/>
          <p:nvPr/>
        </p:nvSpPr>
        <p:spPr>
          <a:xfrm>
            <a:off x="8446408" y="902406"/>
            <a:ext cx="2133600" cy="369332"/>
          </a:xfrm>
          <a:prstGeom prst="rect">
            <a:avLst/>
          </a:prstGeom>
          <a:noFill/>
        </p:spPr>
        <p:txBody>
          <a:bodyPr wrap="square" rtlCol="0">
            <a:spAutoFit/>
          </a:bodyPr>
          <a:lstStyle/>
          <a:p>
            <a:pPr algn="ctr"/>
            <a:r>
              <a:rPr lang="en-US" b="1" dirty="0"/>
              <a:t>Maximum 15 digit</a:t>
            </a:r>
          </a:p>
        </p:txBody>
      </p:sp>
      <p:sp>
        <p:nvSpPr>
          <p:cNvPr id="38" name="TextBox 37">
            <a:extLst>
              <a:ext uri="{FF2B5EF4-FFF2-40B4-BE49-F238E27FC236}">
                <a16:creationId xmlns="" xmlns:a16="http://schemas.microsoft.com/office/drawing/2014/main" id="{05AA940A-AE8F-9648-BFD2-370D667E5B4D}"/>
              </a:ext>
            </a:extLst>
          </p:cNvPr>
          <p:cNvSpPr txBox="1"/>
          <p:nvPr/>
        </p:nvSpPr>
        <p:spPr>
          <a:xfrm>
            <a:off x="7626016" y="1305018"/>
            <a:ext cx="914400" cy="369332"/>
          </a:xfrm>
          <a:prstGeom prst="rect">
            <a:avLst/>
          </a:prstGeom>
          <a:noFill/>
        </p:spPr>
        <p:txBody>
          <a:bodyPr wrap="square" rtlCol="0">
            <a:spAutoFit/>
          </a:bodyPr>
          <a:lstStyle/>
          <a:p>
            <a:pPr algn="ctr"/>
            <a:r>
              <a:rPr lang="en-US" b="1" dirty="0"/>
              <a:t>3 digits</a:t>
            </a:r>
          </a:p>
        </p:txBody>
      </p:sp>
      <p:sp>
        <p:nvSpPr>
          <p:cNvPr id="39" name="TextBox 38">
            <a:extLst>
              <a:ext uri="{FF2B5EF4-FFF2-40B4-BE49-F238E27FC236}">
                <a16:creationId xmlns="" xmlns:a16="http://schemas.microsoft.com/office/drawing/2014/main" id="{ADFA0184-88D7-2246-90C7-B4A634E3880F}"/>
              </a:ext>
            </a:extLst>
          </p:cNvPr>
          <p:cNvSpPr txBox="1"/>
          <p:nvPr/>
        </p:nvSpPr>
        <p:spPr>
          <a:xfrm>
            <a:off x="9095765" y="1307754"/>
            <a:ext cx="1181100" cy="369332"/>
          </a:xfrm>
          <a:prstGeom prst="rect">
            <a:avLst/>
          </a:prstGeom>
          <a:noFill/>
        </p:spPr>
        <p:txBody>
          <a:bodyPr wrap="square" rtlCol="0">
            <a:spAutoFit/>
          </a:bodyPr>
          <a:lstStyle/>
          <a:p>
            <a:pPr algn="ctr"/>
            <a:r>
              <a:rPr lang="en-US" b="1" dirty="0"/>
              <a:t>2-3 digits</a:t>
            </a:r>
          </a:p>
        </p:txBody>
      </p:sp>
      <p:sp>
        <p:nvSpPr>
          <p:cNvPr id="40" name="TextBox 39">
            <a:extLst>
              <a:ext uri="{FF2B5EF4-FFF2-40B4-BE49-F238E27FC236}">
                <a16:creationId xmlns="" xmlns:a16="http://schemas.microsoft.com/office/drawing/2014/main" id="{7EF2E250-8110-EB4D-8B7A-3805B070385A}"/>
              </a:ext>
            </a:extLst>
          </p:cNvPr>
          <p:cNvSpPr txBox="1"/>
          <p:nvPr/>
        </p:nvSpPr>
        <p:spPr>
          <a:xfrm>
            <a:off x="9327678" y="2452837"/>
            <a:ext cx="2133600" cy="369332"/>
          </a:xfrm>
          <a:prstGeom prst="rect">
            <a:avLst/>
          </a:prstGeom>
          <a:noFill/>
        </p:spPr>
        <p:txBody>
          <a:bodyPr wrap="square" rtlCol="0">
            <a:spAutoFit/>
          </a:bodyPr>
          <a:lstStyle/>
          <a:p>
            <a:pPr algn="ctr"/>
            <a:r>
              <a:rPr lang="en-US" b="1" dirty="0"/>
              <a:t>National MSI</a:t>
            </a:r>
          </a:p>
        </p:txBody>
      </p:sp>
      <p:sp>
        <p:nvSpPr>
          <p:cNvPr id="41" name="TextBox 40">
            <a:extLst>
              <a:ext uri="{FF2B5EF4-FFF2-40B4-BE49-F238E27FC236}">
                <a16:creationId xmlns="" xmlns:a16="http://schemas.microsoft.com/office/drawing/2014/main" id="{A1E21FB0-3B30-914A-91AC-92C666251B0A}"/>
              </a:ext>
            </a:extLst>
          </p:cNvPr>
          <p:cNvSpPr txBox="1"/>
          <p:nvPr/>
        </p:nvSpPr>
        <p:spPr>
          <a:xfrm>
            <a:off x="9006105" y="2984258"/>
            <a:ext cx="1014206" cy="369332"/>
          </a:xfrm>
          <a:prstGeom prst="rect">
            <a:avLst/>
          </a:prstGeom>
          <a:noFill/>
        </p:spPr>
        <p:txBody>
          <a:bodyPr wrap="square" rtlCol="0">
            <a:spAutoFit/>
          </a:bodyPr>
          <a:lstStyle/>
          <a:p>
            <a:pPr algn="ctr"/>
            <a:r>
              <a:rPr lang="en-US" b="1" dirty="0"/>
              <a:t>IMSI</a:t>
            </a:r>
          </a:p>
        </p:txBody>
      </p:sp>
      <p:sp>
        <p:nvSpPr>
          <p:cNvPr id="42" name="Rounded Rectangle 41">
            <a:extLst>
              <a:ext uri="{FF2B5EF4-FFF2-40B4-BE49-F238E27FC236}">
                <a16:creationId xmlns="" xmlns:a16="http://schemas.microsoft.com/office/drawing/2014/main" id="{86461C0F-EBE4-CB47-9EBF-395E7D6D91EA}"/>
              </a:ext>
            </a:extLst>
          </p:cNvPr>
          <p:cNvSpPr/>
          <p:nvPr/>
        </p:nvSpPr>
        <p:spPr>
          <a:xfrm>
            <a:off x="7168816" y="863444"/>
            <a:ext cx="4876800" cy="2490146"/>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3" name="Straight Arrow Connector 42">
            <a:extLst>
              <a:ext uri="{FF2B5EF4-FFF2-40B4-BE49-F238E27FC236}">
                <a16:creationId xmlns="" xmlns:a16="http://schemas.microsoft.com/office/drawing/2014/main" id="{AD8C99D7-BBBF-7F49-ABCB-1BD5E717F4AB}"/>
              </a:ext>
            </a:extLst>
          </p:cNvPr>
          <p:cNvCxnSpPr>
            <a:cxnSpLocks/>
          </p:cNvCxnSpPr>
          <p:nvPr/>
        </p:nvCxnSpPr>
        <p:spPr>
          <a:xfrm>
            <a:off x="9130966" y="1722114"/>
            <a:ext cx="10668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 xmlns:a16="http://schemas.microsoft.com/office/drawing/2014/main" id="{ADFA0184-88D7-2246-90C7-B4A634E3880F}"/>
              </a:ext>
            </a:extLst>
          </p:cNvPr>
          <p:cNvSpPr txBox="1"/>
          <p:nvPr/>
        </p:nvSpPr>
        <p:spPr>
          <a:xfrm>
            <a:off x="10656371" y="1300797"/>
            <a:ext cx="1181100" cy="369332"/>
          </a:xfrm>
          <a:prstGeom prst="rect">
            <a:avLst/>
          </a:prstGeom>
          <a:noFill/>
        </p:spPr>
        <p:txBody>
          <a:bodyPr wrap="square" rtlCol="0">
            <a:spAutoFit/>
          </a:bodyPr>
          <a:lstStyle/>
          <a:p>
            <a:pPr algn="ctr"/>
            <a:r>
              <a:rPr lang="en-US" b="1" dirty="0" smtClean="0"/>
              <a:t>10 digits</a:t>
            </a:r>
            <a:endParaRPr lang="en-US" b="1" dirty="0"/>
          </a:p>
        </p:txBody>
      </p:sp>
      <p:cxnSp>
        <p:nvCxnSpPr>
          <p:cNvPr id="19" name="Straight Arrow Connector 18">
            <a:extLst>
              <a:ext uri="{FF2B5EF4-FFF2-40B4-BE49-F238E27FC236}">
                <a16:creationId xmlns="" xmlns:a16="http://schemas.microsoft.com/office/drawing/2014/main" id="{AD8C99D7-BBBF-7F49-ABCB-1BD5E717F4AB}"/>
              </a:ext>
            </a:extLst>
          </p:cNvPr>
          <p:cNvCxnSpPr>
            <a:cxnSpLocks/>
          </p:cNvCxnSpPr>
          <p:nvPr/>
        </p:nvCxnSpPr>
        <p:spPr>
          <a:xfrm>
            <a:off x="10691572" y="1715157"/>
            <a:ext cx="10668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0587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7" grpId="0"/>
      <p:bldP spid="38" grpId="0"/>
      <p:bldP spid="39" grpId="0"/>
      <p:bldP spid="40" grpId="0"/>
      <p:bldP spid="41" grpId="0"/>
      <p:bldP spid="42" grpId="0" animBg="1"/>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Addresses and </a:t>
            </a:r>
            <a:r>
              <a:rPr lang="en-US" dirty="0" smtClean="0"/>
              <a:t>Identifiers: </a:t>
            </a:r>
            <a:r>
              <a:rPr lang="en-IN" dirty="0" smtClean="0"/>
              <a:t>IMEI number</a:t>
            </a:r>
            <a:endParaRPr lang="en-IN" dirty="0"/>
          </a:p>
        </p:txBody>
      </p:sp>
      <p:sp>
        <p:nvSpPr>
          <p:cNvPr id="3" name="Content Placeholder 2"/>
          <p:cNvSpPr>
            <a:spLocks noGrp="1"/>
          </p:cNvSpPr>
          <p:nvPr>
            <p:ph idx="1"/>
          </p:nvPr>
        </p:nvSpPr>
        <p:spPr>
          <a:xfrm>
            <a:off x="131180" y="863444"/>
            <a:ext cx="6462125" cy="5590565"/>
          </a:xfrm>
        </p:spPr>
        <p:txBody>
          <a:bodyPr/>
          <a:lstStyle/>
          <a:p>
            <a:r>
              <a:rPr lang="en-IN" dirty="0">
                <a:solidFill>
                  <a:srgbClr val="5430AA"/>
                </a:solidFill>
              </a:rPr>
              <a:t>15-digit</a:t>
            </a:r>
            <a:r>
              <a:rPr lang="en-IN" dirty="0"/>
              <a:t> number to </a:t>
            </a:r>
            <a:r>
              <a:rPr lang="en-IN" dirty="0">
                <a:solidFill>
                  <a:srgbClr val="5430AA"/>
                </a:solidFill>
              </a:rPr>
              <a:t>uniquely identify </a:t>
            </a:r>
            <a:r>
              <a:rPr lang="en-IN" dirty="0"/>
              <a:t>a mobile </a:t>
            </a:r>
            <a:r>
              <a:rPr lang="en-IN" dirty="0">
                <a:solidFill>
                  <a:srgbClr val="5430AA"/>
                </a:solidFill>
              </a:rPr>
              <a:t>phone device</a:t>
            </a:r>
            <a:r>
              <a:rPr lang="en-IN" dirty="0"/>
              <a:t>.</a:t>
            </a:r>
            <a:endParaRPr lang="en-US" dirty="0" smtClean="0"/>
          </a:p>
          <a:p>
            <a:r>
              <a:rPr lang="en-US" dirty="0" smtClean="0"/>
              <a:t>Every </a:t>
            </a:r>
            <a:r>
              <a:rPr lang="en-US" dirty="0"/>
              <a:t>mobile equipment in this world has a </a:t>
            </a:r>
            <a:r>
              <a:rPr lang="en-US" dirty="0">
                <a:solidFill>
                  <a:srgbClr val="5430AA"/>
                </a:solidFill>
              </a:rPr>
              <a:t>unique</a:t>
            </a:r>
            <a:r>
              <a:rPr lang="en-US" dirty="0"/>
              <a:t> identifier which is called </a:t>
            </a:r>
            <a:r>
              <a:rPr lang="en-US" dirty="0">
                <a:solidFill>
                  <a:srgbClr val="5430AA"/>
                </a:solidFill>
              </a:rPr>
              <a:t>IMEI</a:t>
            </a:r>
            <a:r>
              <a:rPr lang="en-US" dirty="0"/>
              <a:t>. </a:t>
            </a:r>
          </a:p>
          <a:p>
            <a:pPr lvl="1"/>
            <a:r>
              <a:rPr lang="en-US" dirty="0"/>
              <a:t>IMEI </a:t>
            </a:r>
            <a:r>
              <a:rPr lang="en-US" dirty="0">
                <a:solidFill>
                  <a:srgbClr val="5430AA"/>
                </a:solidFill>
              </a:rPr>
              <a:t>allocated</a:t>
            </a:r>
            <a:r>
              <a:rPr lang="en-US" dirty="0"/>
              <a:t> by the </a:t>
            </a:r>
            <a:r>
              <a:rPr lang="en-US" dirty="0">
                <a:solidFill>
                  <a:srgbClr val="5430AA"/>
                </a:solidFill>
              </a:rPr>
              <a:t>equipment manufacturer </a:t>
            </a:r>
            <a:r>
              <a:rPr lang="en-US" dirty="0"/>
              <a:t>and </a:t>
            </a:r>
            <a:r>
              <a:rPr lang="en-US" dirty="0">
                <a:solidFill>
                  <a:srgbClr val="5430AA"/>
                </a:solidFill>
              </a:rPr>
              <a:t>registered</a:t>
            </a:r>
            <a:r>
              <a:rPr lang="en-US" dirty="0"/>
              <a:t> by </a:t>
            </a:r>
            <a:r>
              <a:rPr lang="en-US" dirty="0">
                <a:solidFill>
                  <a:srgbClr val="5430AA"/>
                </a:solidFill>
              </a:rPr>
              <a:t>the network operator </a:t>
            </a:r>
            <a:r>
              <a:rPr lang="en-US" dirty="0"/>
              <a:t>in the </a:t>
            </a:r>
            <a:r>
              <a:rPr lang="en-US" dirty="0">
                <a:solidFill>
                  <a:srgbClr val="5430AA"/>
                </a:solidFill>
              </a:rPr>
              <a:t>Equipment Identity Register (EIR)</a:t>
            </a:r>
            <a:r>
              <a:rPr lang="en-US" dirty="0"/>
              <a:t>. </a:t>
            </a:r>
          </a:p>
          <a:p>
            <a:endParaRPr lang="en-IN" dirty="0"/>
          </a:p>
        </p:txBody>
      </p:sp>
      <p:pic>
        <p:nvPicPr>
          <p:cNvPr id="7" name="Picture 6">
            <a:extLst>
              <a:ext uri="{FF2B5EF4-FFF2-40B4-BE49-F238E27FC236}">
                <a16:creationId xmlns="" xmlns:a16="http://schemas.microsoft.com/office/drawing/2014/main" id="{670DBE60-065A-094C-9670-177173088248}"/>
              </a:ext>
            </a:extLst>
          </p:cNvPr>
          <p:cNvPicPr>
            <a:picLocks noChangeAspect="1"/>
          </p:cNvPicPr>
          <p:nvPr/>
        </p:nvPicPr>
        <p:blipFill>
          <a:blip r:embed="rId2"/>
          <a:stretch>
            <a:fillRect/>
          </a:stretch>
        </p:blipFill>
        <p:spPr>
          <a:xfrm>
            <a:off x="8157302" y="863444"/>
            <a:ext cx="3331568" cy="3699663"/>
          </a:xfrm>
          <a:prstGeom prst="rect">
            <a:avLst/>
          </a:prstGeom>
        </p:spPr>
      </p:pic>
    </p:spTree>
    <p:extLst>
      <p:ext uri="{BB962C8B-B14F-4D97-AF65-F5344CB8AC3E}">
        <p14:creationId xmlns:p14="http://schemas.microsoft.com/office/powerpoint/2010/main" val="109251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Addresses and Identifiers: </a:t>
            </a:r>
            <a:r>
              <a:rPr lang="en-US" dirty="0" smtClean="0"/>
              <a:t>MSISDN number</a:t>
            </a:r>
            <a:endParaRPr lang="en-IN" dirty="0"/>
          </a:p>
        </p:txBody>
      </p:sp>
      <p:sp>
        <p:nvSpPr>
          <p:cNvPr id="3" name="Content Placeholder 2"/>
          <p:cNvSpPr>
            <a:spLocks noGrp="1"/>
          </p:cNvSpPr>
          <p:nvPr>
            <p:ph idx="1"/>
          </p:nvPr>
        </p:nvSpPr>
        <p:spPr>
          <a:xfrm>
            <a:off x="131180" y="863444"/>
            <a:ext cx="6691721" cy="5590565"/>
          </a:xfrm>
        </p:spPr>
        <p:txBody>
          <a:bodyPr/>
          <a:lstStyle/>
          <a:p>
            <a:r>
              <a:rPr lang="en-IN" dirty="0"/>
              <a:t>Mobile Subscriber ISDN </a:t>
            </a:r>
            <a:r>
              <a:rPr lang="en-IN" dirty="0" smtClean="0"/>
              <a:t>Number</a:t>
            </a:r>
          </a:p>
          <a:p>
            <a:r>
              <a:rPr lang="en-IN" dirty="0"/>
              <a:t> </a:t>
            </a:r>
            <a:r>
              <a:rPr lang="en-US" dirty="0"/>
              <a:t>MSISDN </a:t>
            </a:r>
            <a:r>
              <a:rPr lang="en-US" dirty="0" smtClean="0"/>
              <a:t>is </a:t>
            </a:r>
            <a:r>
              <a:rPr lang="en-IN" dirty="0" smtClean="0">
                <a:solidFill>
                  <a:srgbClr val="5430AA"/>
                </a:solidFill>
              </a:rPr>
              <a:t>primary </a:t>
            </a:r>
            <a:r>
              <a:rPr lang="en-IN" dirty="0">
                <a:solidFill>
                  <a:srgbClr val="5430AA"/>
                </a:solidFill>
              </a:rPr>
              <a:t>key </a:t>
            </a:r>
            <a:r>
              <a:rPr lang="en-IN" dirty="0"/>
              <a:t>to the </a:t>
            </a:r>
            <a:r>
              <a:rPr lang="en-IN" dirty="0">
                <a:solidFill>
                  <a:srgbClr val="5430AA"/>
                </a:solidFill>
              </a:rPr>
              <a:t>HLR</a:t>
            </a:r>
            <a:r>
              <a:rPr lang="en-IN" dirty="0"/>
              <a:t> record.</a:t>
            </a:r>
            <a:endParaRPr lang="en-IN" dirty="0" smtClean="0"/>
          </a:p>
          <a:p>
            <a:pPr marL="365125" indent="-352425">
              <a:buFont typeface="+mj-lt"/>
              <a:buAutoNum type="arabicPeriod" startAt="3"/>
            </a:pPr>
            <a:r>
              <a:rPr lang="en-US" dirty="0"/>
              <a:t>The MSISDN number is the </a:t>
            </a:r>
            <a:r>
              <a:rPr lang="en-US" dirty="0">
                <a:solidFill>
                  <a:srgbClr val="5430AA"/>
                </a:solidFill>
              </a:rPr>
              <a:t>real telephone </a:t>
            </a:r>
            <a:r>
              <a:rPr lang="en-US" dirty="0"/>
              <a:t>number as is known to the external world. </a:t>
            </a:r>
          </a:p>
          <a:p>
            <a:pPr lvl="1"/>
            <a:r>
              <a:rPr lang="en-US" sz="2200" dirty="0"/>
              <a:t>MSISDN number is </a:t>
            </a:r>
            <a:r>
              <a:rPr lang="en-US" sz="2200" dirty="0">
                <a:solidFill>
                  <a:srgbClr val="5430AA"/>
                </a:solidFill>
              </a:rPr>
              <a:t>public </a:t>
            </a:r>
            <a:r>
              <a:rPr lang="en-US" sz="2200" dirty="0"/>
              <a:t>information whereas IMSI is </a:t>
            </a:r>
            <a:r>
              <a:rPr lang="en-US" sz="2200" dirty="0">
                <a:solidFill>
                  <a:srgbClr val="5430AA"/>
                </a:solidFill>
              </a:rPr>
              <a:t>private </a:t>
            </a:r>
            <a:r>
              <a:rPr lang="en-US" sz="2200" dirty="0"/>
              <a:t>to the operator. IMSI can be multiple such as when a subscriber opts for fax and data.</a:t>
            </a:r>
          </a:p>
          <a:p>
            <a:pPr lvl="1"/>
            <a:r>
              <a:rPr lang="en-US" sz="2200" dirty="0" smtClean="0"/>
              <a:t>IMSI </a:t>
            </a:r>
            <a:r>
              <a:rPr lang="en-US" sz="2200" dirty="0"/>
              <a:t>is assigned a total of three numbers: one for the </a:t>
            </a:r>
            <a:r>
              <a:rPr lang="en-US" sz="2200" dirty="0">
                <a:solidFill>
                  <a:srgbClr val="5430AA"/>
                </a:solidFill>
              </a:rPr>
              <a:t>voice call</a:t>
            </a:r>
            <a:r>
              <a:rPr lang="en-US" sz="2200" dirty="0"/>
              <a:t>, one for a </a:t>
            </a:r>
            <a:r>
              <a:rPr lang="en-US" sz="2200" dirty="0">
                <a:solidFill>
                  <a:srgbClr val="5430AA"/>
                </a:solidFill>
              </a:rPr>
              <a:t>fax call </a:t>
            </a:r>
            <a:r>
              <a:rPr lang="en-US" sz="2200" dirty="0"/>
              <a:t>and another for the </a:t>
            </a:r>
            <a:r>
              <a:rPr lang="en-US" sz="2200" dirty="0">
                <a:solidFill>
                  <a:srgbClr val="5430AA"/>
                </a:solidFill>
              </a:rPr>
              <a:t>data call</a:t>
            </a:r>
            <a:r>
              <a:rPr lang="en-US" sz="2200" dirty="0"/>
              <a:t>. </a:t>
            </a:r>
          </a:p>
          <a:p>
            <a:pPr lvl="1"/>
            <a:r>
              <a:rPr lang="en-US" sz="2200" dirty="0"/>
              <a:t>MSISDN follows the international ISDN (Integrated Systems Data Network) </a:t>
            </a:r>
            <a:r>
              <a:rPr lang="en-US" sz="2200" dirty="0">
                <a:solidFill>
                  <a:srgbClr val="5430AA"/>
                </a:solidFill>
              </a:rPr>
              <a:t>numbering plan</a:t>
            </a:r>
            <a:r>
              <a:rPr lang="en-US" sz="2200" dirty="0"/>
              <a:t>.</a:t>
            </a:r>
          </a:p>
          <a:p>
            <a:endParaRPr lang="en-IN" dirty="0"/>
          </a:p>
        </p:txBody>
      </p:sp>
      <p:sp>
        <p:nvSpPr>
          <p:cNvPr id="4" name="Rounded Rectangle 3">
            <a:extLst>
              <a:ext uri="{FF2B5EF4-FFF2-40B4-BE49-F238E27FC236}">
                <a16:creationId xmlns="" xmlns:a16="http://schemas.microsoft.com/office/drawing/2014/main" id="{5B049E13-2698-494D-BB30-8CB4ED43A2EA}"/>
              </a:ext>
            </a:extLst>
          </p:cNvPr>
          <p:cNvSpPr/>
          <p:nvPr/>
        </p:nvSpPr>
        <p:spPr>
          <a:xfrm>
            <a:off x="7238273" y="1478910"/>
            <a:ext cx="1066800" cy="381861"/>
          </a:xfrm>
          <a:prstGeom prst="roundRect">
            <a:avLst/>
          </a:prstGeom>
          <a:solidFill>
            <a:srgbClr val="CC99FF"/>
          </a:solidFill>
          <a:ln>
            <a:solidFill>
              <a:srgbClr val="5430AA"/>
            </a:solid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CC</a:t>
            </a:r>
          </a:p>
        </p:txBody>
      </p:sp>
      <p:sp>
        <p:nvSpPr>
          <p:cNvPr id="5" name="Rounded Rectangle 4">
            <a:extLst>
              <a:ext uri="{FF2B5EF4-FFF2-40B4-BE49-F238E27FC236}">
                <a16:creationId xmlns="" xmlns:a16="http://schemas.microsoft.com/office/drawing/2014/main" id="{71362F9A-1FD1-9242-920E-901E42D238C3}"/>
              </a:ext>
            </a:extLst>
          </p:cNvPr>
          <p:cNvSpPr/>
          <p:nvPr/>
        </p:nvSpPr>
        <p:spPr>
          <a:xfrm>
            <a:off x="8790434" y="1491407"/>
            <a:ext cx="1111526" cy="358814"/>
          </a:xfrm>
          <a:prstGeom prst="roundRect">
            <a:avLst/>
          </a:prstGeom>
          <a:solidFill>
            <a:srgbClr val="CC99FF"/>
          </a:solidFill>
          <a:ln>
            <a:solidFill>
              <a:srgbClr val="5430AA"/>
            </a:solid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NDC</a:t>
            </a:r>
          </a:p>
        </p:txBody>
      </p:sp>
      <p:sp>
        <p:nvSpPr>
          <p:cNvPr id="6" name="Rounded Rectangle 5">
            <a:extLst>
              <a:ext uri="{FF2B5EF4-FFF2-40B4-BE49-F238E27FC236}">
                <a16:creationId xmlns="" xmlns:a16="http://schemas.microsoft.com/office/drawing/2014/main" id="{58916C07-DB78-7542-9E70-F5FA002DD961}"/>
              </a:ext>
            </a:extLst>
          </p:cNvPr>
          <p:cNvSpPr/>
          <p:nvPr/>
        </p:nvSpPr>
        <p:spPr>
          <a:xfrm>
            <a:off x="10387321" y="1491407"/>
            <a:ext cx="1499152" cy="358814"/>
          </a:xfrm>
          <a:prstGeom prst="roundRect">
            <a:avLst/>
          </a:prstGeom>
          <a:solidFill>
            <a:srgbClr val="CC99FF"/>
          </a:solidFill>
          <a:ln>
            <a:solidFill>
              <a:srgbClr val="5430AA"/>
            </a:solid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SN</a:t>
            </a:r>
          </a:p>
        </p:txBody>
      </p:sp>
      <p:cxnSp>
        <p:nvCxnSpPr>
          <p:cNvPr id="7" name="Straight Arrow Connector 6">
            <a:extLst>
              <a:ext uri="{FF2B5EF4-FFF2-40B4-BE49-F238E27FC236}">
                <a16:creationId xmlns="" xmlns:a16="http://schemas.microsoft.com/office/drawing/2014/main" id="{21986B6C-FE0A-9A4E-80A3-DEC5AB40B655}"/>
              </a:ext>
            </a:extLst>
          </p:cNvPr>
          <p:cNvCxnSpPr>
            <a:cxnSpLocks/>
          </p:cNvCxnSpPr>
          <p:nvPr/>
        </p:nvCxnSpPr>
        <p:spPr>
          <a:xfrm flipV="1">
            <a:off x="7238273" y="2134495"/>
            <a:ext cx="4695825" cy="198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 xmlns:a16="http://schemas.microsoft.com/office/drawing/2014/main" id="{141F484B-0BA5-944D-B839-675808643242}"/>
              </a:ext>
            </a:extLst>
          </p:cNvPr>
          <p:cNvCxnSpPr>
            <a:cxnSpLocks/>
          </p:cNvCxnSpPr>
          <p:nvPr/>
        </p:nvCxnSpPr>
        <p:spPr>
          <a:xfrm>
            <a:off x="7238273" y="1281586"/>
            <a:ext cx="10668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 xmlns:a16="http://schemas.microsoft.com/office/drawing/2014/main" id="{C4040A51-3A73-BA4E-9FD2-8880ADC48EE8}"/>
              </a:ext>
            </a:extLst>
          </p:cNvPr>
          <p:cNvSpPr txBox="1"/>
          <p:nvPr/>
        </p:nvSpPr>
        <p:spPr>
          <a:xfrm>
            <a:off x="7314473" y="864490"/>
            <a:ext cx="914400" cy="369332"/>
          </a:xfrm>
          <a:prstGeom prst="rect">
            <a:avLst/>
          </a:prstGeom>
          <a:noFill/>
        </p:spPr>
        <p:txBody>
          <a:bodyPr wrap="square" rtlCol="0">
            <a:spAutoFit/>
          </a:bodyPr>
          <a:lstStyle/>
          <a:p>
            <a:pPr algn="ctr"/>
            <a:r>
              <a:rPr lang="en-US" b="1" dirty="0"/>
              <a:t>3 digits</a:t>
            </a:r>
          </a:p>
        </p:txBody>
      </p:sp>
      <p:sp>
        <p:nvSpPr>
          <p:cNvPr id="10" name="TextBox 9">
            <a:extLst>
              <a:ext uri="{FF2B5EF4-FFF2-40B4-BE49-F238E27FC236}">
                <a16:creationId xmlns="" xmlns:a16="http://schemas.microsoft.com/office/drawing/2014/main" id="{C1F6C9FF-2725-CA4F-9717-AB1C7B7B95A7}"/>
              </a:ext>
            </a:extLst>
          </p:cNvPr>
          <p:cNvSpPr txBox="1"/>
          <p:nvPr/>
        </p:nvSpPr>
        <p:spPr>
          <a:xfrm>
            <a:off x="8784222" y="867226"/>
            <a:ext cx="1181100" cy="369332"/>
          </a:xfrm>
          <a:prstGeom prst="rect">
            <a:avLst/>
          </a:prstGeom>
          <a:noFill/>
        </p:spPr>
        <p:txBody>
          <a:bodyPr wrap="square" rtlCol="0">
            <a:spAutoFit/>
          </a:bodyPr>
          <a:lstStyle/>
          <a:p>
            <a:pPr algn="ctr"/>
            <a:r>
              <a:rPr lang="en-US" b="1" dirty="0"/>
              <a:t>2-3 digits</a:t>
            </a:r>
          </a:p>
        </p:txBody>
      </p:sp>
      <p:sp>
        <p:nvSpPr>
          <p:cNvPr id="11" name="TextBox 10">
            <a:extLst>
              <a:ext uri="{FF2B5EF4-FFF2-40B4-BE49-F238E27FC236}">
                <a16:creationId xmlns="" xmlns:a16="http://schemas.microsoft.com/office/drawing/2014/main" id="{E07E2872-4F25-6649-A276-3B6D9FCF17EB}"/>
              </a:ext>
            </a:extLst>
          </p:cNvPr>
          <p:cNvSpPr txBox="1"/>
          <p:nvPr/>
        </p:nvSpPr>
        <p:spPr>
          <a:xfrm>
            <a:off x="9079082" y="2212654"/>
            <a:ext cx="1014206" cy="369332"/>
          </a:xfrm>
          <a:prstGeom prst="rect">
            <a:avLst/>
          </a:prstGeom>
          <a:noFill/>
        </p:spPr>
        <p:txBody>
          <a:bodyPr wrap="square" rtlCol="0">
            <a:spAutoFit/>
          </a:bodyPr>
          <a:lstStyle/>
          <a:p>
            <a:pPr algn="ctr"/>
            <a:r>
              <a:rPr lang="en-US" b="1" dirty="0"/>
              <a:t>MSISDN</a:t>
            </a:r>
          </a:p>
        </p:txBody>
      </p:sp>
      <p:sp>
        <p:nvSpPr>
          <p:cNvPr id="12" name="Rounded Rectangle 11">
            <a:extLst>
              <a:ext uri="{FF2B5EF4-FFF2-40B4-BE49-F238E27FC236}">
                <a16:creationId xmlns="" xmlns:a16="http://schemas.microsoft.com/office/drawing/2014/main" id="{D9D12275-BF64-144D-8EFC-3596B5EE7316}"/>
              </a:ext>
            </a:extLst>
          </p:cNvPr>
          <p:cNvSpPr/>
          <p:nvPr/>
        </p:nvSpPr>
        <p:spPr>
          <a:xfrm>
            <a:off x="7047773" y="863444"/>
            <a:ext cx="5013048" cy="1718542"/>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3" name="Straight Arrow Connector 12">
            <a:extLst>
              <a:ext uri="{FF2B5EF4-FFF2-40B4-BE49-F238E27FC236}">
                <a16:creationId xmlns="" xmlns:a16="http://schemas.microsoft.com/office/drawing/2014/main" id="{65BE5A1F-0AAB-8F4C-8434-F94F0F4C86FE}"/>
              </a:ext>
            </a:extLst>
          </p:cNvPr>
          <p:cNvCxnSpPr>
            <a:cxnSpLocks/>
          </p:cNvCxnSpPr>
          <p:nvPr/>
        </p:nvCxnSpPr>
        <p:spPr>
          <a:xfrm>
            <a:off x="8819423" y="1281586"/>
            <a:ext cx="10668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 xmlns:a16="http://schemas.microsoft.com/office/drawing/2014/main" id="{4F199097-446D-544B-BEE5-FEB47D373433}"/>
              </a:ext>
            </a:extLst>
          </p:cNvPr>
          <p:cNvSpPr txBox="1"/>
          <p:nvPr/>
        </p:nvSpPr>
        <p:spPr>
          <a:xfrm>
            <a:off x="10387320" y="863444"/>
            <a:ext cx="1673501" cy="369332"/>
          </a:xfrm>
          <a:prstGeom prst="rect">
            <a:avLst/>
          </a:prstGeom>
          <a:noFill/>
        </p:spPr>
        <p:txBody>
          <a:bodyPr wrap="square" rtlCol="0">
            <a:spAutoFit/>
          </a:bodyPr>
          <a:lstStyle/>
          <a:p>
            <a:pPr algn="ctr"/>
            <a:r>
              <a:rPr lang="en-US" b="1" dirty="0"/>
              <a:t>Max. 10 digits</a:t>
            </a:r>
          </a:p>
        </p:txBody>
      </p:sp>
      <p:cxnSp>
        <p:nvCxnSpPr>
          <p:cNvPr id="15" name="Straight Arrow Connector 14">
            <a:extLst>
              <a:ext uri="{FF2B5EF4-FFF2-40B4-BE49-F238E27FC236}">
                <a16:creationId xmlns="" xmlns:a16="http://schemas.microsoft.com/office/drawing/2014/main" id="{9CF29690-983E-C74D-A489-D986621D042C}"/>
              </a:ext>
            </a:extLst>
          </p:cNvPr>
          <p:cNvCxnSpPr>
            <a:cxnSpLocks/>
          </p:cNvCxnSpPr>
          <p:nvPr/>
        </p:nvCxnSpPr>
        <p:spPr>
          <a:xfrm>
            <a:off x="10422522" y="1277804"/>
            <a:ext cx="1463951"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7151823" y="2779309"/>
            <a:ext cx="4055478" cy="923330"/>
          </a:xfrm>
          <a:prstGeom prst="rect">
            <a:avLst/>
          </a:prstGeom>
        </p:spPr>
        <p:txBody>
          <a:bodyPr wrap="square">
            <a:spAutoFit/>
          </a:bodyPr>
          <a:lstStyle/>
          <a:p>
            <a:pPr algn="just"/>
            <a:r>
              <a:rPr lang="en-US" dirty="0">
                <a:solidFill>
                  <a:srgbClr val="5430AA"/>
                </a:solidFill>
              </a:rPr>
              <a:t>Country Code - CC</a:t>
            </a:r>
          </a:p>
          <a:p>
            <a:pPr algn="just"/>
            <a:r>
              <a:rPr lang="en-US" dirty="0">
                <a:solidFill>
                  <a:srgbClr val="5430AA"/>
                </a:solidFill>
              </a:rPr>
              <a:t>National Destination Code - NDC</a:t>
            </a:r>
          </a:p>
          <a:p>
            <a:pPr algn="just"/>
            <a:r>
              <a:rPr lang="en-US" dirty="0">
                <a:solidFill>
                  <a:srgbClr val="5430AA"/>
                </a:solidFill>
              </a:rPr>
              <a:t>Subscriber Number - SN</a:t>
            </a:r>
          </a:p>
        </p:txBody>
      </p:sp>
    </p:spTree>
    <p:extLst>
      <p:ext uri="{BB962C8B-B14F-4D97-AF65-F5344CB8AC3E}">
        <p14:creationId xmlns:p14="http://schemas.microsoft.com/office/powerpoint/2010/main" val="193191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10" grpId="0"/>
      <p:bldP spid="11" grpId="0"/>
      <p:bldP spid="12" grpId="0" animBg="1"/>
      <p:bldP spid="14"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Addresses and </a:t>
            </a:r>
            <a:r>
              <a:rPr lang="en-US" dirty="0" smtClean="0"/>
              <a:t>Identifiers</a:t>
            </a:r>
            <a:r>
              <a:rPr lang="en-US" dirty="0"/>
              <a:t>: Location Area </a:t>
            </a:r>
            <a:r>
              <a:rPr lang="en-US" dirty="0" smtClean="0"/>
              <a:t>Identity (LAI)</a:t>
            </a:r>
            <a:endParaRPr lang="en-IN" dirty="0"/>
          </a:p>
        </p:txBody>
      </p:sp>
      <p:sp>
        <p:nvSpPr>
          <p:cNvPr id="3" name="Content Placeholder 2"/>
          <p:cNvSpPr>
            <a:spLocks noGrp="1"/>
          </p:cNvSpPr>
          <p:nvPr>
            <p:ph idx="1"/>
          </p:nvPr>
        </p:nvSpPr>
        <p:spPr>
          <a:xfrm>
            <a:off x="131181" y="863444"/>
            <a:ext cx="6649791" cy="5590565"/>
          </a:xfrm>
        </p:spPr>
        <p:txBody>
          <a:bodyPr/>
          <a:lstStyle/>
          <a:p>
            <a:r>
              <a:rPr lang="en-US" dirty="0"/>
              <a:t>Each </a:t>
            </a:r>
            <a:r>
              <a:rPr lang="en-US" dirty="0">
                <a:solidFill>
                  <a:srgbClr val="5430AA"/>
                </a:solidFill>
              </a:rPr>
              <a:t>LA</a:t>
            </a:r>
            <a:r>
              <a:rPr lang="en-US" dirty="0"/>
              <a:t> in a </a:t>
            </a:r>
            <a:r>
              <a:rPr lang="en-US" dirty="0">
                <a:solidFill>
                  <a:srgbClr val="5430AA"/>
                </a:solidFill>
              </a:rPr>
              <a:t>PLMN</a:t>
            </a:r>
            <a:r>
              <a:rPr lang="en-US" dirty="0"/>
              <a:t> has own identifier called </a:t>
            </a:r>
            <a:r>
              <a:rPr lang="en-US" dirty="0">
                <a:solidFill>
                  <a:srgbClr val="5430AA"/>
                </a:solidFill>
              </a:rPr>
              <a:t>Location Area Identifier (LAI) </a:t>
            </a:r>
            <a:r>
              <a:rPr lang="en-US" dirty="0"/>
              <a:t>which is structured hierarchically and unique. </a:t>
            </a:r>
            <a:endParaRPr lang="en-US" dirty="0" smtClean="0"/>
          </a:p>
          <a:p>
            <a:r>
              <a:rPr lang="en-US" dirty="0" smtClean="0"/>
              <a:t>Example</a:t>
            </a:r>
            <a:r>
              <a:rPr lang="en-US" dirty="0"/>
              <a:t>: 502-20-60001</a:t>
            </a:r>
          </a:p>
          <a:p>
            <a:endParaRPr lang="en-IN" dirty="0"/>
          </a:p>
        </p:txBody>
      </p:sp>
      <p:sp>
        <p:nvSpPr>
          <p:cNvPr id="4" name="Rounded Rectangle 3">
            <a:extLst>
              <a:ext uri="{FF2B5EF4-FFF2-40B4-BE49-F238E27FC236}">
                <a16:creationId xmlns="" xmlns:a16="http://schemas.microsoft.com/office/drawing/2014/main" id="{1D730341-0F57-1D42-8DAD-5E86D36B5C86}"/>
              </a:ext>
            </a:extLst>
          </p:cNvPr>
          <p:cNvSpPr/>
          <p:nvPr/>
        </p:nvSpPr>
        <p:spPr>
          <a:xfrm>
            <a:off x="7196344" y="1478910"/>
            <a:ext cx="1066800" cy="381861"/>
          </a:xfrm>
          <a:prstGeom prst="roundRect">
            <a:avLst/>
          </a:prstGeom>
          <a:solidFill>
            <a:srgbClr val="CC99FF"/>
          </a:solidFill>
          <a:ln>
            <a:solidFill>
              <a:srgbClr val="5430AA"/>
            </a:solid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MCC</a:t>
            </a:r>
          </a:p>
        </p:txBody>
      </p:sp>
      <p:sp>
        <p:nvSpPr>
          <p:cNvPr id="5" name="Rounded Rectangle 4">
            <a:extLst>
              <a:ext uri="{FF2B5EF4-FFF2-40B4-BE49-F238E27FC236}">
                <a16:creationId xmlns="" xmlns:a16="http://schemas.microsoft.com/office/drawing/2014/main" id="{1BA8F20F-2854-E24B-AD3B-FD91F268C762}"/>
              </a:ext>
            </a:extLst>
          </p:cNvPr>
          <p:cNvSpPr/>
          <p:nvPr/>
        </p:nvSpPr>
        <p:spPr>
          <a:xfrm>
            <a:off x="8748505" y="1491407"/>
            <a:ext cx="1111526" cy="358814"/>
          </a:xfrm>
          <a:prstGeom prst="roundRect">
            <a:avLst/>
          </a:prstGeom>
          <a:solidFill>
            <a:srgbClr val="CC99FF"/>
          </a:solidFill>
          <a:ln>
            <a:solidFill>
              <a:srgbClr val="5430AA"/>
            </a:solid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MNC</a:t>
            </a:r>
          </a:p>
        </p:txBody>
      </p:sp>
      <p:sp>
        <p:nvSpPr>
          <p:cNvPr id="6" name="Rounded Rectangle 5">
            <a:extLst>
              <a:ext uri="{FF2B5EF4-FFF2-40B4-BE49-F238E27FC236}">
                <a16:creationId xmlns="" xmlns:a16="http://schemas.microsoft.com/office/drawing/2014/main" id="{49C1BCB5-CB6A-374B-BF20-EEB27D460D07}"/>
              </a:ext>
            </a:extLst>
          </p:cNvPr>
          <p:cNvSpPr/>
          <p:nvPr/>
        </p:nvSpPr>
        <p:spPr>
          <a:xfrm>
            <a:off x="10345392" y="1491407"/>
            <a:ext cx="1499152" cy="358814"/>
          </a:xfrm>
          <a:prstGeom prst="roundRect">
            <a:avLst/>
          </a:prstGeom>
          <a:solidFill>
            <a:srgbClr val="CC99FF"/>
          </a:solidFill>
          <a:ln>
            <a:solidFill>
              <a:srgbClr val="5430AA"/>
            </a:solid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LAC</a:t>
            </a:r>
          </a:p>
        </p:txBody>
      </p:sp>
      <p:cxnSp>
        <p:nvCxnSpPr>
          <p:cNvPr id="7" name="Straight Arrow Connector 6">
            <a:extLst>
              <a:ext uri="{FF2B5EF4-FFF2-40B4-BE49-F238E27FC236}">
                <a16:creationId xmlns="" xmlns:a16="http://schemas.microsoft.com/office/drawing/2014/main" id="{732EC85B-22F9-7C46-98FC-4AD4B60EB1A2}"/>
              </a:ext>
            </a:extLst>
          </p:cNvPr>
          <p:cNvCxnSpPr>
            <a:cxnSpLocks/>
          </p:cNvCxnSpPr>
          <p:nvPr/>
        </p:nvCxnSpPr>
        <p:spPr>
          <a:xfrm flipV="1">
            <a:off x="7196344" y="2134495"/>
            <a:ext cx="4695825" cy="198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 xmlns:a16="http://schemas.microsoft.com/office/drawing/2014/main" id="{03E6F04D-10A5-7847-BA07-16FC52F19159}"/>
              </a:ext>
            </a:extLst>
          </p:cNvPr>
          <p:cNvCxnSpPr>
            <a:cxnSpLocks/>
          </p:cNvCxnSpPr>
          <p:nvPr/>
        </p:nvCxnSpPr>
        <p:spPr>
          <a:xfrm>
            <a:off x="7196344" y="1281586"/>
            <a:ext cx="10668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 xmlns:a16="http://schemas.microsoft.com/office/drawing/2014/main" id="{1E24E017-2DFE-8C4E-9675-96361B35CC00}"/>
              </a:ext>
            </a:extLst>
          </p:cNvPr>
          <p:cNvSpPr txBox="1"/>
          <p:nvPr/>
        </p:nvSpPr>
        <p:spPr>
          <a:xfrm>
            <a:off x="7272544" y="864490"/>
            <a:ext cx="914400" cy="369332"/>
          </a:xfrm>
          <a:prstGeom prst="rect">
            <a:avLst/>
          </a:prstGeom>
          <a:noFill/>
        </p:spPr>
        <p:txBody>
          <a:bodyPr wrap="square" rtlCol="0">
            <a:spAutoFit/>
          </a:bodyPr>
          <a:lstStyle/>
          <a:p>
            <a:pPr algn="ctr"/>
            <a:r>
              <a:rPr lang="en-US" b="1" dirty="0"/>
              <a:t>3 digits</a:t>
            </a:r>
          </a:p>
        </p:txBody>
      </p:sp>
      <p:sp>
        <p:nvSpPr>
          <p:cNvPr id="10" name="TextBox 9">
            <a:extLst>
              <a:ext uri="{FF2B5EF4-FFF2-40B4-BE49-F238E27FC236}">
                <a16:creationId xmlns="" xmlns:a16="http://schemas.microsoft.com/office/drawing/2014/main" id="{047C1EB1-2917-FC47-A063-98C0057F94F4}"/>
              </a:ext>
            </a:extLst>
          </p:cNvPr>
          <p:cNvSpPr txBox="1"/>
          <p:nvPr/>
        </p:nvSpPr>
        <p:spPr>
          <a:xfrm>
            <a:off x="8742293" y="867226"/>
            <a:ext cx="1181100" cy="369332"/>
          </a:xfrm>
          <a:prstGeom prst="rect">
            <a:avLst/>
          </a:prstGeom>
          <a:noFill/>
        </p:spPr>
        <p:txBody>
          <a:bodyPr wrap="square" rtlCol="0">
            <a:spAutoFit/>
          </a:bodyPr>
          <a:lstStyle/>
          <a:p>
            <a:pPr algn="ctr"/>
            <a:r>
              <a:rPr lang="en-US" b="1" dirty="0"/>
              <a:t>2 digits</a:t>
            </a:r>
          </a:p>
        </p:txBody>
      </p:sp>
      <p:sp>
        <p:nvSpPr>
          <p:cNvPr id="11" name="TextBox 10">
            <a:extLst>
              <a:ext uri="{FF2B5EF4-FFF2-40B4-BE49-F238E27FC236}">
                <a16:creationId xmlns="" xmlns:a16="http://schemas.microsoft.com/office/drawing/2014/main" id="{7118ADAF-EF2D-9F42-AE33-34CD28BB5E4D}"/>
              </a:ext>
            </a:extLst>
          </p:cNvPr>
          <p:cNvSpPr txBox="1"/>
          <p:nvPr/>
        </p:nvSpPr>
        <p:spPr>
          <a:xfrm>
            <a:off x="9037153" y="2212654"/>
            <a:ext cx="1014206" cy="369332"/>
          </a:xfrm>
          <a:prstGeom prst="rect">
            <a:avLst/>
          </a:prstGeom>
          <a:noFill/>
        </p:spPr>
        <p:txBody>
          <a:bodyPr wrap="square" rtlCol="0">
            <a:spAutoFit/>
          </a:bodyPr>
          <a:lstStyle/>
          <a:p>
            <a:pPr algn="ctr"/>
            <a:r>
              <a:rPr lang="en-US" b="1" dirty="0"/>
              <a:t>LAI</a:t>
            </a:r>
          </a:p>
        </p:txBody>
      </p:sp>
      <p:sp>
        <p:nvSpPr>
          <p:cNvPr id="12" name="Rounded Rectangle 11">
            <a:extLst>
              <a:ext uri="{FF2B5EF4-FFF2-40B4-BE49-F238E27FC236}">
                <a16:creationId xmlns="" xmlns:a16="http://schemas.microsoft.com/office/drawing/2014/main" id="{2328F915-9D36-5549-8CE0-ADEF45CDC4BE}"/>
              </a:ext>
            </a:extLst>
          </p:cNvPr>
          <p:cNvSpPr/>
          <p:nvPr/>
        </p:nvSpPr>
        <p:spPr>
          <a:xfrm>
            <a:off x="7005844" y="863444"/>
            <a:ext cx="5013048" cy="1718542"/>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3" name="Straight Arrow Connector 12">
            <a:extLst>
              <a:ext uri="{FF2B5EF4-FFF2-40B4-BE49-F238E27FC236}">
                <a16:creationId xmlns="" xmlns:a16="http://schemas.microsoft.com/office/drawing/2014/main" id="{305D1209-C5FA-C443-9A9B-CCB863CBC5BA}"/>
              </a:ext>
            </a:extLst>
          </p:cNvPr>
          <p:cNvCxnSpPr>
            <a:cxnSpLocks/>
          </p:cNvCxnSpPr>
          <p:nvPr/>
        </p:nvCxnSpPr>
        <p:spPr>
          <a:xfrm>
            <a:off x="8777494" y="1281586"/>
            <a:ext cx="10668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 xmlns:a16="http://schemas.microsoft.com/office/drawing/2014/main" id="{95638D56-A6AF-DF40-B619-154F942BAE49}"/>
              </a:ext>
            </a:extLst>
          </p:cNvPr>
          <p:cNvSpPr txBox="1"/>
          <p:nvPr/>
        </p:nvSpPr>
        <p:spPr>
          <a:xfrm>
            <a:off x="10345391" y="863444"/>
            <a:ext cx="1673501" cy="369332"/>
          </a:xfrm>
          <a:prstGeom prst="rect">
            <a:avLst/>
          </a:prstGeom>
          <a:noFill/>
        </p:spPr>
        <p:txBody>
          <a:bodyPr wrap="square" rtlCol="0">
            <a:spAutoFit/>
          </a:bodyPr>
          <a:lstStyle/>
          <a:p>
            <a:pPr algn="ctr"/>
            <a:r>
              <a:rPr lang="en-US" b="1" dirty="0"/>
              <a:t>1 to 65536</a:t>
            </a:r>
          </a:p>
        </p:txBody>
      </p:sp>
      <p:cxnSp>
        <p:nvCxnSpPr>
          <p:cNvPr id="15" name="Straight Arrow Connector 14">
            <a:extLst>
              <a:ext uri="{FF2B5EF4-FFF2-40B4-BE49-F238E27FC236}">
                <a16:creationId xmlns="" xmlns:a16="http://schemas.microsoft.com/office/drawing/2014/main" id="{1B5C4707-2909-C744-A2EF-7CA27CFA7353}"/>
              </a:ext>
            </a:extLst>
          </p:cNvPr>
          <p:cNvCxnSpPr>
            <a:cxnSpLocks/>
          </p:cNvCxnSpPr>
          <p:nvPr/>
        </p:nvCxnSpPr>
        <p:spPr>
          <a:xfrm>
            <a:off x="10380593" y="1277804"/>
            <a:ext cx="1463951"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7005844" y="2779309"/>
            <a:ext cx="3144253" cy="923330"/>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5430AA"/>
                </a:solidFill>
              </a:rPr>
              <a:t>Mobile Country Code - MCC</a:t>
            </a:r>
          </a:p>
          <a:p>
            <a:pPr marL="285750" indent="-285750" algn="just">
              <a:buFont typeface="Arial" panose="020B0604020202020204" pitchFamily="34" charset="0"/>
              <a:buChar char="•"/>
            </a:pPr>
            <a:r>
              <a:rPr lang="en-US" dirty="0">
                <a:solidFill>
                  <a:srgbClr val="5430AA"/>
                </a:solidFill>
              </a:rPr>
              <a:t>Mobile Network Code - MNC</a:t>
            </a:r>
          </a:p>
          <a:p>
            <a:pPr marL="285750" indent="-285750" algn="just">
              <a:buFont typeface="Arial" panose="020B0604020202020204" pitchFamily="34" charset="0"/>
              <a:buChar char="•"/>
            </a:pPr>
            <a:r>
              <a:rPr lang="en-US" dirty="0">
                <a:solidFill>
                  <a:srgbClr val="5430AA"/>
                </a:solidFill>
              </a:rPr>
              <a:t>Location Area Code - LAC</a:t>
            </a:r>
          </a:p>
        </p:txBody>
      </p:sp>
    </p:spTree>
    <p:extLst>
      <p:ext uri="{BB962C8B-B14F-4D97-AF65-F5344CB8AC3E}">
        <p14:creationId xmlns:p14="http://schemas.microsoft.com/office/powerpoint/2010/main" val="40117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10" grpId="0"/>
      <p:bldP spid="11" grpId="0"/>
      <p:bldP spid="12" grpId="0" animBg="1"/>
      <p:bldP spid="14"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GSM Addresses and Identifiers: </a:t>
            </a:r>
            <a:r>
              <a:rPr lang="en-IN" dirty="0" smtClean="0"/>
              <a:t>Mobile </a:t>
            </a:r>
            <a:r>
              <a:rPr lang="en-IN" dirty="0"/>
              <a:t>Station Roaming Number (MSRN</a:t>
            </a:r>
            <a:r>
              <a:rPr lang="en-IN" dirty="0" smtClean="0"/>
              <a:t>)</a:t>
            </a:r>
            <a:endParaRPr lang="en-IN" dirty="0"/>
          </a:p>
        </p:txBody>
      </p:sp>
      <p:sp>
        <p:nvSpPr>
          <p:cNvPr id="3" name="Content Placeholder 2"/>
          <p:cNvSpPr>
            <a:spLocks noGrp="1"/>
          </p:cNvSpPr>
          <p:nvPr>
            <p:ph idx="1"/>
          </p:nvPr>
        </p:nvSpPr>
        <p:spPr/>
        <p:txBody>
          <a:bodyPr/>
          <a:lstStyle/>
          <a:p>
            <a:r>
              <a:rPr lang="en-IN" dirty="0"/>
              <a:t>When a subscriber is roaming in another network, a temporary ISDN number assigned to the subscriber called MSRN. </a:t>
            </a:r>
          </a:p>
          <a:p>
            <a:pPr lvl="1"/>
            <a:r>
              <a:rPr lang="en-IN" dirty="0"/>
              <a:t>MSRN assigned by the local VLR in charge of the mobile station and follows the structure of </a:t>
            </a:r>
            <a:r>
              <a:rPr lang="en-IN" dirty="0">
                <a:solidFill>
                  <a:srgbClr val="5430AA"/>
                </a:solidFill>
              </a:rPr>
              <a:t>MSISDN</a:t>
            </a:r>
            <a:r>
              <a:rPr lang="en-IN" dirty="0"/>
              <a:t>.</a:t>
            </a:r>
          </a:p>
          <a:p>
            <a:endParaRPr lang="en-IN" dirty="0"/>
          </a:p>
        </p:txBody>
      </p:sp>
    </p:spTree>
    <p:extLst>
      <p:ext uri="{BB962C8B-B14F-4D97-AF65-F5344CB8AC3E}">
        <p14:creationId xmlns:p14="http://schemas.microsoft.com/office/powerpoint/2010/main" val="14285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Addresses and </a:t>
            </a:r>
            <a:r>
              <a:rPr lang="en-US" dirty="0" smtClean="0"/>
              <a:t>Identifiers</a:t>
            </a:r>
            <a:endParaRPr lang="en-IN" dirty="0"/>
          </a:p>
        </p:txBody>
      </p:sp>
      <p:sp>
        <p:nvSpPr>
          <p:cNvPr id="3" name="Content Placeholder 2"/>
          <p:cNvSpPr>
            <a:spLocks noGrp="1"/>
          </p:cNvSpPr>
          <p:nvPr>
            <p:ph idx="1"/>
          </p:nvPr>
        </p:nvSpPr>
        <p:spPr/>
        <p:txBody>
          <a:bodyPr/>
          <a:lstStyle/>
          <a:p>
            <a:r>
              <a:rPr lang="en-IN" dirty="0">
                <a:solidFill>
                  <a:srgbClr val="5430AA"/>
                </a:solidFill>
              </a:rPr>
              <a:t>Temporary Mobile Subscriber Identity (TMSI): </a:t>
            </a:r>
            <a:r>
              <a:rPr lang="en-IN" dirty="0"/>
              <a:t>TMSI is a temporary identifier assigned by the serving VLR used in place of the IMSI for identification and addressing of the mobile station. </a:t>
            </a:r>
          </a:p>
          <a:p>
            <a:pPr lvl="1"/>
            <a:r>
              <a:rPr lang="en-IN" dirty="0"/>
              <a:t>Together with the current location area, a TMSI allows a subscriber to identified uniquely.</a:t>
            </a:r>
          </a:p>
          <a:p>
            <a:r>
              <a:rPr lang="en-IN" dirty="0">
                <a:solidFill>
                  <a:srgbClr val="5430AA"/>
                </a:solidFill>
              </a:rPr>
              <a:t>Local Mobile Subscriber Identity (LMSI): </a:t>
            </a:r>
            <a:r>
              <a:rPr lang="en-IN" dirty="0"/>
              <a:t>LMSI assigned by the VLR and stored in the HLR and used as a searching key for faster database access within the VLR.</a:t>
            </a:r>
          </a:p>
          <a:p>
            <a:r>
              <a:rPr lang="en-IN" dirty="0">
                <a:solidFill>
                  <a:srgbClr val="5430AA"/>
                </a:solidFill>
              </a:rPr>
              <a:t>Cell Identifier: </a:t>
            </a:r>
            <a:r>
              <a:rPr lang="en-IN" dirty="0"/>
              <a:t>Within an LA, every cell has a unique Cell Identifier (CI) together with an LAI, a cell can be identified uniquely through Global Cell Identity (LAI &amp; CI).</a:t>
            </a:r>
          </a:p>
          <a:p>
            <a:endParaRPr lang="en-IN" dirty="0"/>
          </a:p>
        </p:txBody>
      </p:sp>
    </p:spTree>
    <p:extLst>
      <p:ext uri="{BB962C8B-B14F-4D97-AF65-F5344CB8AC3E}">
        <p14:creationId xmlns:p14="http://schemas.microsoft.com/office/powerpoint/2010/main" val="142946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Call Routing in GSM</a:t>
            </a:r>
          </a:p>
        </p:txBody>
      </p:sp>
      <p:sp>
        <p:nvSpPr>
          <p:cNvPr id="5" name="Text Placeholder 4"/>
          <p:cNvSpPr>
            <a:spLocks noGrp="1"/>
          </p:cNvSpPr>
          <p:nvPr>
            <p:ph type="body" idx="1"/>
          </p:nvPr>
        </p:nvSpPr>
        <p:spPr/>
        <p:txBody>
          <a:bodyPr/>
          <a:lstStyle/>
          <a:p>
            <a:endParaRPr lang="en-IN"/>
          </a:p>
        </p:txBody>
      </p:sp>
      <p:pic>
        <p:nvPicPr>
          <p:cNvPr id="6" name="Picture 2" descr="Radio range of the electric multi-lines meter RD-Te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2225924"/>
            <a:ext cx="4762500" cy="33623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994358" y="1833866"/>
            <a:ext cx="1347537" cy="130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44279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6648" y="507029"/>
            <a:ext cx="387323" cy="387323"/>
          </a:xfrm>
          <a:prstGeom prst="rect">
            <a:avLst/>
          </a:prstGeom>
        </p:spPr>
      </p:pic>
      <p:pic>
        <p:nvPicPr>
          <p:cNvPr id="1028" name="Picture 4" descr="https://www.flaticon.com/premium-icon/icons/svg/1708/1708520.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4137" y="543082"/>
            <a:ext cx="964949" cy="9649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860" y="334699"/>
            <a:ext cx="854109" cy="913148"/>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9151" y="5397177"/>
            <a:ext cx="608491" cy="608491"/>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1968" y="1003305"/>
            <a:ext cx="1095821" cy="1095821"/>
          </a:xfrm>
          <a:prstGeom prst="rect">
            <a:avLst/>
          </a:prstGeom>
        </p:spPr>
      </p:pic>
      <p:pic>
        <p:nvPicPr>
          <p:cNvPr id="14" name="Picture 13"/>
          <p:cNvPicPr>
            <a:picLocks noChangeAspect="1"/>
          </p:cNvPicPr>
          <p:nvPr/>
        </p:nvPicPr>
        <p:blipFill>
          <a:blip r:embed="rId3"/>
          <a:stretch>
            <a:fillRect/>
          </a:stretch>
        </p:blipFill>
        <p:spPr>
          <a:xfrm>
            <a:off x="300309" y="1132949"/>
            <a:ext cx="435954" cy="435954"/>
          </a:xfrm>
          <a:prstGeom prst="rect">
            <a:avLst/>
          </a:prstGeom>
        </p:spPr>
      </p:pic>
      <p:sp>
        <p:nvSpPr>
          <p:cNvPr id="12" name="Hexagon 11"/>
          <p:cNvSpPr/>
          <p:nvPr/>
        </p:nvSpPr>
        <p:spPr>
          <a:xfrm>
            <a:off x="-89906" y="132421"/>
            <a:ext cx="1853988" cy="1726879"/>
          </a:xfrm>
          <a:prstGeom prst="hexagon">
            <a:avLst/>
          </a:prstGeom>
          <a:solidFill>
            <a:srgbClr val="CC99FF">
              <a:alpha val="52000"/>
            </a:srgbClr>
          </a:solidFill>
          <a:ln>
            <a:solidFill>
              <a:srgbClr val="543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p:cNvPicPr>
            <a:picLocks noChangeAspect="1"/>
          </p:cNvPicPr>
          <p:nvPr/>
        </p:nvPicPr>
        <p:blipFill>
          <a:blip r:embed="rId3"/>
          <a:stretch>
            <a:fillRect/>
          </a:stretch>
        </p:blipFill>
        <p:spPr>
          <a:xfrm>
            <a:off x="1530759" y="1370468"/>
            <a:ext cx="387323" cy="387323"/>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3971" y="1198138"/>
            <a:ext cx="854109" cy="913148"/>
          </a:xfrm>
          <a:prstGeom prst="rect">
            <a:avLst/>
          </a:prstGeom>
        </p:spPr>
      </p:pic>
      <p:pic>
        <p:nvPicPr>
          <p:cNvPr id="27" name="Picture 26"/>
          <p:cNvPicPr>
            <a:picLocks noChangeAspect="1"/>
          </p:cNvPicPr>
          <p:nvPr/>
        </p:nvPicPr>
        <p:blipFill>
          <a:blip r:embed="rId3"/>
          <a:stretch>
            <a:fillRect/>
          </a:stretch>
        </p:blipFill>
        <p:spPr>
          <a:xfrm>
            <a:off x="1724420" y="1996388"/>
            <a:ext cx="435954" cy="435954"/>
          </a:xfrm>
          <a:prstGeom prst="rect">
            <a:avLst/>
          </a:prstGeom>
        </p:spPr>
      </p:pic>
      <p:sp>
        <p:nvSpPr>
          <p:cNvPr id="28" name="Hexagon 27"/>
          <p:cNvSpPr/>
          <p:nvPr/>
        </p:nvSpPr>
        <p:spPr>
          <a:xfrm>
            <a:off x="1334205" y="995860"/>
            <a:ext cx="1853988" cy="1726879"/>
          </a:xfrm>
          <a:prstGeom prst="hexagon">
            <a:avLst/>
          </a:prstGeom>
          <a:solidFill>
            <a:srgbClr val="CC99FF">
              <a:alpha val="52000"/>
            </a:srgbClr>
          </a:solidFill>
          <a:ln>
            <a:solidFill>
              <a:srgbClr val="543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p:cNvPicPr>
            <a:picLocks noChangeAspect="1"/>
          </p:cNvPicPr>
          <p:nvPr/>
        </p:nvPicPr>
        <p:blipFill>
          <a:blip r:embed="rId3"/>
          <a:stretch>
            <a:fillRect/>
          </a:stretch>
        </p:blipFill>
        <p:spPr>
          <a:xfrm>
            <a:off x="95212" y="2233907"/>
            <a:ext cx="387323" cy="387323"/>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424" y="2061577"/>
            <a:ext cx="854109" cy="913148"/>
          </a:xfrm>
          <a:prstGeom prst="rect">
            <a:avLst/>
          </a:prstGeom>
        </p:spPr>
      </p:pic>
      <p:pic>
        <p:nvPicPr>
          <p:cNvPr id="31" name="Picture 30"/>
          <p:cNvPicPr>
            <a:picLocks noChangeAspect="1"/>
          </p:cNvPicPr>
          <p:nvPr/>
        </p:nvPicPr>
        <p:blipFill>
          <a:blip r:embed="rId3"/>
          <a:stretch>
            <a:fillRect/>
          </a:stretch>
        </p:blipFill>
        <p:spPr>
          <a:xfrm>
            <a:off x="288873" y="2859827"/>
            <a:ext cx="435954" cy="435954"/>
          </a:xfrm>
          <a:prstGeom prst="rect">
            <a:avLst/>
          </a:prstGeom>
        </p:spPr>
      </p:pic>
      <p:sp>
        <p:nvSpPr>
          <p:cNvPr id="32" name="Hexagon 31"/>
          <p:cNvSpPr/>
          <p:nvPr/>
        </p:nvSpPr>
        <p:spPr>
          <a:xfrm>
            <a:off x="-101342" y="1859299"/>
            <a:ext cx="1853988" cy="1726879"/>
          </a:xfrm>
          <a:prstGeom prst="hexagon">
            <a:avLst/>
          </a:prstGeom>
          <a:solidFill>
            <a:srgbClr val="CC99FF">
              <a:alpha val="52000"/>
            </a:srgbClr>
          </a:solidFill>
          <a:ln>
            <a:solidFill>
              <a:srgbClr val="543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p:cNvSpPr txBox="1"/>
          <p:nvPr/>
        </p:nvSpPr>
        <p:spPr>
          <a:xfrm>
            <a:off x="2104564" y="2084534"/>
            <a:ext cx="551754" cy="369332"/>
          </a:xfrm>
          <a:prstGeom prst="rect">
            <a:avLst/>
          </a:prstGeom>
          <a:noFill/>
        </p:spPr>
        <p:txBody>
          <a:bodyPr wrap="none" rtlCol="0">
            <a:spAutoFit/>
          </a:bodyPr>
          <a:lstStyle/>
          <a:p>
            <a:r>
              <a:rPr lang="en-US" dirty="0" smtClean="0"/>
              <a:t>BTS</a:t>
            </a:r>
            <a:endParaRPr lang="en-IN" dirty="0"/>
          </a:p>
        </p:txBody>
      </p:sp>
      <p:sp>
        <p:nvSpPr>
          <p:cNvPr id="46" name="TextBox 45"/>
          <p:cNvSpPr txBox="1"/>
          <p:nvPr/>
        </p:nvSpPr>
        <p:spPr>
          <a:xfrm>
            <a:off x="686982" y="2893138"/>
            <a:ext cx="551754" cy="369332"/>
          </a:xfrm>
          <a:prstGeom prst="rect">
            <a:avLst/>
          </a:prstGeom>
          <a:noFill/>
        </p:spPr>
        <p:txBody>
          <a:bodyPr wrap="none" rtlCol="0">
            <a:spAutoFit/>
          </a:bodyPr>
          <a:lstStyle/>
          <a:p>
            <a:r>
              <a:rPr lang="en-US" dirty="0" smtClean="0"/>
              <a:t>BTS</a:t>
            </a:r>
            <a:endParaRPr lang="en-IN" dirty="0"/>
          </a:p>
        </p:txBody>
      </p:sp>
      <p:sp>
        <p:nvSpPr>
          <p:cNvPr id="47" name="TextBox 46"/>
          <p:cNvSpPr txBox="1"/>
          <p:nvPr/>
        </p:nvSpPr>
        <p:spPr>
          <a:xfrm>
            <a:off x="733154" y="1242492"/>
            <a:ext cx="551754" cy="369332"/>
          </a:xfrm>
          <a:prstGeom prst="rect">
            <a:avLst/>
          </a:prstGeom>
          <a:noFill/>
        </p:spPr>
        <p:txBody>
          <a:bodyPr wrap="none" rtlCol="0">
            <a:spAutoFit/>
          </a:bodyPr>
          <a:lstStyle/>
          <a:p>
            <a:r>
              <a:rPr lang="en-US" dirty="0" smtClean="0"/>
              <a:t>BTS</a:t>
            </a:r>
            <a:endParaRPr lang="en-IN" dirty="0"/>
          </a:p>
        </p:txBody>
      </p:sp>
      <p:sp>
        <p:nvSpPr>
          <p:cNvPr id="45" name="TextBox 44"/>
          <p:cNvSpPr txBox="1"/>
          <p:nvPr/>
        </p:nvSpPr>
        <p:spPr>
          <a:xfrm>
            <a:off x="309253" y="3264716"/>
            <a:ext cx="479618" cy="369332"/>
          </a:xfrm>
          <a:prstGeom prst="rect">
            <a:avLst/>
          </a:prstGeom>
          <a:noFill/>
        </p:spPr>
        <p:txBody>
          <a:bodyPr wrap="none" rtlCol="0">
            <a:spAutoFit/>
          </a:bodyPr>
          <a:lstStyle/>
          <a:p>
            <a:r>
              <a:rPr lang="en-US" dirty="0" smtClean="0"/>
              <a:t>MS</a:t>
            </a:r>
            <a:endParaRPr lang="en-IN" dirty="0"/>
          </a:p>
        </p:txBody>
      </p:sp>
      <p:sp>
        <p:nvSpPr>
          <p:cNvPr id="49" name="TextBox 48"/>
          <p:cNvSpPr txBox="1"/>
          <p:nvPr/>
        </p:nvSpPr>
        <p:spPr>
          <a:xfrm>
            <a:off x="43346" y="2535694"/>
            <a:ext cx="479618" cy="369332"/>
          </a:xfrm>
          <a:prstGeom prst="rect">
            <a:avLst/>
          </a:prstGeom>
          <a:noFill/>
        </p:spPr>
        <p:txBody>
          <a:bodyPr wrap="none" rtlCol="0">
            <a:spAutoFit/>
          </a:bodyPr>
          <a:lstStyle/>
          <a:p>
            <a:r>
              <a:rPr lang="en-US" dirty="0" smtClean="0"/>
              <a:t>MS</a:t>
            </a:r>
            <a:endParaRPr lang="en-IN" dirty="0"/>
          </a:p>
        </p:txBody>
      </p:sp>
      <p:sp>
        <p:nvSpPr>
          <p:cNvPr id="50" name="TextBox 49"/>
          <p:cNvSpPr txBox="1"/>
          <p:nvPr/>
        </p:nvSpPr>
        <p:spPr>
          <a:xfrm>
            <a:off x="315807" y="1506456"/>
            <a:ext cx="479618" cy="369332"/>
          </a:xfrm>
          <a:prstGeom prst="rect">
            <a:avLst/>
          </a:prstGeom>
          <a:noFill/>
        </p:spPr>
        <p:txBody>
          <a:bodyPr wrap="none" rtlCol="0">
            <a:spAutoFit/>
          </a:bodyPr>
          <a:lstStyle/>
          <a:p>
            <a:r>
              <a:rPr lang="en-US" dirty="0" smtClean="0"/>
              <a:t>MS</a:t>
            </a:r>
            <a:endParaRPr lang="en-IN" dirty="0"/>
          </a:p>
        </p:txBody>
      </p:sp>
      <p:sp>
        <p:nvSpPr>
          <p:cNvPr id="51" name="TextBox 50"/>
          <p:cNvSpPr txBox="1"/>
          <p:nvPr/>
        </p:nvSpPr>
        <p:spPr>
          <a:xfrm>
            <a:off x="60500" y="835747"/>
            <a:ext cx="479618" cy="369332"/>
          </a:xfrm>
          <a:prstGeom prst="rect">
            <a:avLst/>
          </a:prstGeom>
          <a:noFill/>
        </p:spPr>
        <p:txBody>
          <a:bodyPr wrap="none" rtlCol="0">
            <a:spAutoFit/>
          </a:bodyPr>
          <a:lstStyle/>
          <a:p>
            <a:r>
              <a:rPr lang="en-US" dirty="0" smtClean="0"/>
              <a:t>MS</a:t>
            </a:r>
            <a:endParaRPr lang="en-IN" dirty="0"/>
          </a:p>
        </p:txBody>
      </p:sp>
      <p:sp>
        <p:nvSpPr>
          <p:cNvPr id="52" name="TextBox 51"/>
          <p:cNvSpPr txBox="1"/>
          <p:nvPr/>
        </p:nvSpPr>
        <p:spPr>
          <a:xfrm>
            <a:off x="1711463" y="2375258"/>
            <a:ext cx="479618" cy="369332"/>
          </a:xfrm>
          <a:prstGeom prst="rect">
            <a:avLst/>
          </a:prstGeom>
          <a:noFill/>
        </p:spPr>
        <p:txBody>
          <a:bodyPr wrap="none" rtlCol="0">
            <a:spAutoFit/>
          </a:bodyPr>
          <a:lstStyle/>
          <a:p>
            <a:r>
              <a:rPr lang="en-US" dirty="0" smtClean="0"/>
              <a:t>MS</a:t>
            </a:r>
            <a:endParaRPr lang="en-IN" dirty="0"/>
          </a:p>
        </p:txBody>
      </p:sp>
      <p:sp>
        <p:nvSpPr>
          <p:cNvPr id="53" name="TextBox 52"/>
          <p:cNvSpPr txBox="1"/>
          <p:nvPr/>
        </p:nvSpPr>
        <p:spPr>
          <a:xfrm>
            <a:off x="1486187" y="1674632"/>
            <a:ext cx="479618" cy="369332"/>
          </a:xfrm>
          <a:prstGeom prst="rect">
            <a:avLst/>
          </a:prstGeom>
          <a:noFill/>
        </p:spPr>
        <p:txBody>
          <a:bodyPr wrap="none" rtlCol="0">
            <a:spAutoFit/>
          </a:bodyPr>
          <a:lstStyle/>
          <a:p>
            <a:r>
              <a:rPr lang="en-US" dirty="0" smtClean="0"/>
              <a:t>MS</a:t>
            </a:r>
            <a:endParaRPr lang="en-IN" dirty="0"/>
          </a:p>
        </p:txBody>
      </p:sp>
      <p:pic>
        <p:nvPicPr>
          <p:cNvPr id="75" name="Picture 74"/>
          <p:cNvPicPr>
            <a:picLocks noChangeAspect="1"/>
          </p:cNvPicPr>
          <p:nvPr/>
        </p:nvPicPr>
        <p:blipFill>
          <a:blip r:embed="rId3"/>
          <a:stretch>
            <a:fillRect/>
          </a:stretch>
        </p:blipFill>
        <p:spPr>
          <a:xfrm>
            <a:off x="1512236" y="3081399"/>
            <a:ext cx="387323" cy="387323"/>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5448" y="2909069"/>
            <a:ext cx="854109" cy="913148"/>
          </a:xfrm>
          <a:prstGeom prst="rect">
            <a:avLst/>
          </a:prstGeom>
        </p:spPr>
      </p:pic>
      <p:pic>
        <p:nvPicPr>
          <p:cNvPr id="77" name="Picture 76"/>
          <p:cNvPicPr>
            <a:picLocks noChangeAspect="1"/>
          </p:cNvPicPr>
          <p:nvPr/>
        </p:nvPicPr>
        <p:blipFill>
          <a:blip r:embed="rId3"/>
          <a:stretch>
            <a:fillRect/>
          </a:stretch>
        </p:blipFill>
        <p:spPr>
          <a:xfrm>
            <a:off x="1705897" y="3707319"/>
            <a:ext cx="435954" cy="435954"/>
          </a:xfrm>
          <a:prstGeom prst="rect">
            <a:avLst/>
          </a:prstGeom>
        </p:spPr>
      </p:pic>
      <p:sp>
        <p:nvSpPr>
          <p:cNvPr id="78" name="Hexagon 77"/>
          <p:cNvSpPr/>
          <p:nvPr/>
        </p:nvSpPr>
        <p:spPr>
          <a:xfrm>
            <a:off x="1315682" y="2706791"/>
            <a:ext cx="1853988" cy="1726879"/>
          </a:xfrm>
          <a:prstGeom prst="hexagon">
            <a:avLst/>
          </a:prstGeom>
          <a:solidFill>
            <a:schemeClr val="accent3">
              <a:lumMod val="60000"/>
              <a:lumOff val="40000"/>
              <a:alpha val="52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9" name="Picture 78"/>
          <p:cNvPicPr>
            <a:picLocks noChangeAspect="1"/>
          </p:cNvPicPr>
          <p:nvPr/>
        </p:nvPicPr>
        <p:blipFill>
          <a:blip r:embed="rId3"/>
          <a:stretch>
            <a:fillRect/>
          </a:stretch>
        </p:blipFill>
        <p:spPr>
          <a:xfrm>
            <a:off x="2936347" y="3944838"/>
            <a:ext cx="387323" cy="387323"/>
          </a:xfrm>
          <a:prstGeom prst="rect">
            <a:avLst/>
          </a:prstGeom>
        </p:spPr>
      </p:pic>
      <p:pic>
        <p:nvPicPr>
          <p:cNvPr id="80" name="Picture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9559" y="3772508"/>
            <a:ext cx="854109" cy="913148"/>
          </a:xfrm>
          <a:prstGeom prst="rect">
            <a:avLst/>
          </a:prstGeom>
        </p:spPr>
      </p:pic>
      <p:pic>
        <p:nvPicPr>
          <p:cNvPr id="81" name="Picture 80"/>
          <p:cNvPicPr>
            <a:picLocks noChangeAspect="1"/>
          </p:cNvPicPr>
          <p:nvPr/>
        </p:nvPicPr>
        <p:blipFill>
          <a:blip r:embed="rId3"/>
          <a:stretch>
            <a:fillRect/>
          </a:stretch>
        </p:blipFill>
        <p:spPr>
          <a:xfrm>
            <a:off x="3130008" y="4570758"/>
            <a:ext cx="435954" cy="435954"/>
          </a:xfrm>
          <a:prstGeom prst="rect">
            <a:avLst/>
          </a:prstGeom>
        </p:spPr>
      </p:pic>
      <p:sp>
        <p:nvSpPr>
          <p:cNvPr id="82" name="Hexagon 81"/>
          <p:cNvSpPr/>
          <p:nvPr/>
        </p:nvSpPr>
        <p:spPr>
          <a:xfrm>
            <a:off x="2739793" y="3570230"/>
            <a:ext cx="1853988" cy="1726879"/>
          </a:xfrm>
          <a:prstGeom prst="hexagon">
            <a:avLst/>
          </a:prstGeom>
          <a:solidFill>
            <a:schemeClr val="accent3">
              <a:lumMod val="60000"/>
              <a:lumOff val="40000"/>
              <a:alpha val="52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3" name="Picture 82"/>
          <p:cNvPicPr>
            <a:picLocks noChangeAspect="1"/>
          </p:cNvPicPr>
          <p:nvPr/>
        </p:nvPicPr>
        <p:blipFill>
          <a:blip r:embed="rId3"/>
          <a:stretch>
            <a:fillRect/>
          </a:stretch>
        </p:blipFill>
        <p:spPr>
          <a:xfrm>
            <a:off x="1500800" y="4808277"/>
            <a:ext cx="387323" cy="387323"/>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4012" y="4635947"/>
            <a:ext cx="854109" cy="913148"/>
          </a:xfrm>
          <a:prstGeom prst="rect">
            <a:avLst/>
          </a:prstGeom>
        </p:spPr>
      </p:pic>
      <p:pic>
        <p:nvPicPr>
          <p:cNvPr id="85" name="Picture 84"/>
          <p:cNvPicPr>
            <a:picLocks noChangeAspect="1"/>
          </p:cNvPicPr>
          <p:nvPr/>
        </p:nvPicPr>
        <p:blipFill>
          <a:blip r:embed="rId3"/>
          <a:stretch>
            <a:fillRect/>
          </a:stretch>
        </p:blipFill>
        <p:spPr>
          <a:xfrm>
            <a:off x="1694461" y="5434197"/>
            <a:ext cx="435954" cy="435954"/>
          </a:xfrm>
          <a:prstGeom prst="rect">
            <a:avLst/>
          </a:prstGeom>
        </p:spPr>
      </p:pic>
      <p:sp>
        <p:nvSpPr>
          <p:cNvPr id="86" name="Hexagon 85"/>
          <p:cNvSpPr/>
          <p:nvPr/>
        </p:nvSpPr>
        <p:spPr>
          <a:xfrm>
            <a:off x="1304246" y="4433669"/>
            <a:ext cx="1853988" cy="1726879"/>
          </a:xfrm>
          <a:prstGeom prst="hexagon">
            <a:avLst/>
          </a:prstGeom>
          <a:solidFill>
            <a:schemeClr val="accent3">
              <a:lumMod val="60000"/>
              <a:lumOff val="40000"/>
              <a:alpha val="52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7" name="TextBox 86"/>
          <p:cNvSpPr txBox="1"/>
          <p:nvPr/>
        </p:nvSpPr>
        <p:spPr>
          <a:xfrm>
            <a:off x="3510152" y="4658904"/>
            <a:ext cx="551754" cy="369332"/>
          </a:xfrm>
          <a:prstGeom prst="rect">
            <a:avLst/>
          </a:prstGeom>
          <a:noFill/>
        </p:spPr>
        <p:txBody>
          <a:bodyPr wrap="none" rtlCol="0">
            <a:spAutoFit/>
          </a:bodyPr>
          <a:lstStyle/>
          <a:p>
            <a:r>
              <a:rPr lang="en-US" dirty="0" smtClean="0"/>
              <a:t>BTS</a:t>
            </a:r>
            <a:endParaRPr lang="en-IN" dirty="0"/>
          </a:p>
        </p:txBody>
      </p:sp>
      <p:sp>
        <p:nvSpPr>
          <p:cNvPr id="88" name="TextBox 87"/>
          <p:cNvSpPr txBox="1"/>
          <p:nvPr/>
        </p:nvSpPr>
        <p:spPr>
          <a:xfrm>
            <a:off x="2092570" y="5467508"/>
            <a:ext cx="551754" cy="369332"/>
          </a:xfrm>
          <a:prstGeom prst="rect">
            <a:avLst/>
          </a:prstGeom>
          <a:noFill/>
        </p:spPr>
        <p:txBody>
          <a:bodyPr wrap="none" rtlCol="0">
            <a:spAutoFit/>
          </a:bodyPr>
          <a:lstStyle/>
          <a:p>
            <a:r>
              <a:rPr lang="en-US" dirty="0" smtClean="0"/>
              <a:t>BTS</a:t>
            </a:r>
            <a:endParaRPr lang="en-IN" dirty="0"/>
          </a:p>
        </p:txBody>
      </p:sp>
      <p:sp>
        <p:nvSpPr>
          <p:cNvPr id="89" name="TextBox 88"/>
          <p:cNvSpPr txBox="1"/>
          <p:nvPr/>
        </p:nvSpPr>
        <p:spPr>
          <a:xfrm>
            <a:off x="2138742" y="3816862"/>
            <a:ext cx="551754" cy="369332"/>
          </a:xfrm>
          <a:prstGeom prst="rect">
            <a:avLst/>
          </a:prstGeom>
          <a:noFill/>
        </p:spPr>
        <p:txBody>
          <a:bodyPr wrap="none" rtlCol="0">
            <a:spAutoFit/>
          </a:bodyPr>
          <a:lstStyle/>
          <a:p>
            <a:r>
              <a:rPr lang="en-US" dirty="0" smtClean="0"/>
              <a:t>BTS</a:t>
            </a:r>
            <a:endParaRPr lang="en-IN" dirty="0"/>
          </a:p>
        </p:txBody>
      </p:sp>
      <p:sp>
        <p:nvSpPr>
          <p:cNvPr id="90" name="TextBox 89"/>
          <p:cNvSpPr txBox="1"/>
          <p:nvPr/>
        </p:nvSpPr>
        <p:spPr>
          <a:xfrm>
            <a:off x="1714841" y="5839086"/>
            <a:ext cx="479618" cy="369332"/>
          </a:xfrm>
          <a:prstGeom prst="rect">
            <a:avLst/>
          </a:prstGeom>
          <a:noFill/>
        </p:spPr>
        <p:txBody>
          <a:bodyPr wrap="none" rtlCol="0">
            <a:spAutoFit/>
          </a:bodyPr>
          <a:lstStyle/>
          <a:p>
            <a:r>
              <a:rPr lang="en-US" dirty="0" smtClean="0"/>
              <a:t>MS</a:t>
            </a:r>
            <a:endParaRPr lang="en-IN" dirty="0"/>
          </a:p>
        </p:txBody>
      </p:sp>
      <p:sp>
        <p:nvSpPr>
          <p:cNvPr id="91" name="TextBox 90"/>
          <p:cNvSpPr txBox="1"/>
          <p:nvPr/>
        </p:nvSpPr>
        <p:spPr>
          <a:xfrm>
            <a:off x="1448934" y="5110064"/>
            <a:ext cx="479618" cy="369332"/>
          </a:xfrm>
          <a:prstGeom prst="rect">
            <a:avLst/>
          </a:prstGeom>
          <a:noFill/>
        </p:spPr>
        <p:txBody>
          <a:bodyPr wrap="none" rtlCol="0">
            <a:spAutoFit/>
          </a:bodyPr>
          <a:lstStyle/>
          <a:p>
            <a:r>
              <a:rPr lang="en-US" dirty="0" smtClean="0"/>
              <a:t>MS</a:t>
            </a:r>
            <a:endParaRPr lang="en-IN" dirty="0"/>
          </a:p>
        </p:txBody>
      </p:sp>
      <p:sp>
        <p:nvSpPr>
          <p:cNvPr id="92" name="TextBox 91"/>
          <p:cNvSpPr txBox="1"/>
          <p:nvPr/>
        </p:nvSpPr>
        <p:spPr>
          <a:xfrm>
            <a:off x="1721395" y="4080826"/>
            <a:ext cx="479618" cy="369332"/>
          </a:xfrm>
          <a:prstGeom prst="rect">
            <a:avLst/>
          </a:prstGeom>
          <a:noFill/>
        </p:spPr>
        <p:txBody>
          <a:bodyPr wrap="none" rtlCol="0">
            <a:spAutoFit/>
          </a:bodyPr>
          <a:lstStyle/>
          <a:p>
            <a:r>
              <a:rPr lang="en-US" dirty="0" smtClean="0"/>
              <a:t>MS</a:t>
            </a:r>
            <a:endParaRPr lang="en-IN" dirty="0"/>
          </a:p>
        </p:txBody>
      </p:sp>
      <p:sp>
        <p:nvSpPr>
          <p:cNvPr id="93" name="TextBox 92"/>
          <p:cNvSpPr txBox="1"/>
          <p:nvPr/>
        </p:nvSpPr>
        <p:spPr>
          <a:xfrm>
            <a:off x="1466088" y="3410117"/>
            <a:ext cx="479618" cy="369332"/>
          </a:xfrm>
          <a:prstGeom prst="rect">
            <a:avLst/>
          </a:prstGeom>
          <a:noFill/>
        </p:spPr>
        <p:txBody>
          <a:bodyPr wrap="none" rtlCol="0">
            <a:spAutoFit/>
          </a:bodyPr>
          <a:lstStyle/>
          <a:p>
            <a:r>
              <a:rPr lang="en-US" dirty="0" smtClean="0"/>
              <a:t>MS</a:t>
            </a:r>
            <a:endParaRPr lang="en-IN" dirty="0"/>
          </a:p>
        </p:txBody>
      </p:sp>
      <p:sp>
        <p:nvSpPr>
          <p:cNvPr id="94" name="TextBox 93"/>
          <p:cNvSpPr txBox="1"/>
          <p:nvPr/>
        </p:nvSpPr>
        <p:spPr>
          <a:xfrm>
            <a:off x="3117051" y="4949628"/>
            <a:ext cx="479618" cy="369332"/>
          </a:xfrm>
          <a:prstGeom prst="rect">
            <a:avLst/>
          </a:prstGeom>
          <a:noFill/>
        </p:spPr>
        <p:txBody>
          <a:bodyPr wrap="none" rtlCol="0">
            <a:spAutoFit/>
          </a:bodyPr>
          <a:lstStyle/>
          <a:p>
            <a:r>
              <a:rPr lang="en-US" dirty="0" smtClean="0"/>
              <a:t>MS</a:t>
            </a:r>
            <a:endParaRPr lang="en-IN" dirty="0"/>
          </a:p>
        </p:txBody>
      </p:sp>
      <p:sp>
        <p:nvSpPr>
          <p:cNvPr id="95" name="TextBox 94"/>
          <p:cNvSpPr txBox="1"/>
          <p:nvPr/>
        </p:nvSpPr>
        <p:spPr>
          <a:xfrm>
            <a:off x="2891775" y="4249002"/>
            <a:ext cx="479618" cy="369332"/>
          </a:xfrm>
          <a:prstGeom prst="rect">
            <a:avLst/>
          </a:prstGeom>
          <a:noFill/>
        </p:spPr>
        <p:txBody>
          <a:bodyPr wrap="none" rtlCol="0">
            <a:spAutoFit/>
          </a:bodyPr>
          <a:lstStyle/>
          <a:p>
            <a:r>
              <a:rPr lang="en-US" dirty="0" smtClean="0"/>
              <a:t>MS</a:t>
            </a:r>
            <a:endParaRPr lang="en-IN" dirty="0"/>
          </a:p>
        </p:txBody>
      </p:sp>
      <p:pic>
        <p:nvPicPr>
          <p:cNvPr id="96" name="Picture 95"/>
          <p:cNvPicPr>
            <a:picLocks noChangeAspect="1"/>
          </p:cNvPicPr>
          <p:nvPr/>
        </p:nvPicPr>
        <p:blipFill>
          <a:blip r:embed="rId3"/>
          <a:stretch>
            <a:fillRect/>
          </a:stretch>
        </p:blipFill>
        <p:spPr>
          <a:xfrm>
            <a:off x="8895198" y="2031630"/>
            <a:ext cx="387323" cy="387323"/>
          </a:xfrm>
          <a:prstGeom prst="rect">
            <a:avLst/>
          </a:prstGeom>
        </p:spPr>
      </p:pic>
      <p:pic>
        <p:nvPicPr>
          <p:cNvPr id="97" name="Picture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8410" y="1859300"/>
            <a:ext cx="854109" cy="913148"/>
          </a:xfrm>
          <a:prstGeom prst="rect">
            <a:avLst/>
          </a:prstGeom>
        </p:spPr>
      </p:pic>
      <p:pic>
        <p:nvPicPr>
          <p:cNvPr id="98" name="Picture 97"/>
          <p:cNvPicPr>
            <a:picLocks noChangeAspect="1"/>
          </p:cNvPicPr>
          <p:nvPr/>
        </p:nvPicPr>
        <p:blipFill>
          <a:blip r:embed="rId3"/>
          <a:stretch>
            <a:fillRect/>
          </a:stretch>
        </p:blipFill>
        <p:spPr>
          <a:xfrm>
            <a:off x="9088859" y="2657550"/>
            <a:ext cx="435954" cy="435954"/>
          </a:xfrm>
          <a:prstGeom prst="rect">
            <a:avLst/>
          </a:prstGeom>
        </p:spPr>
      </p:pic>
      <p:sp>
        <p:nvSpPr>
          <p:cNvPr id="99" name="Hexagon 98"/>
          <p:cNvSpPr/>
          <p:nvPr/>
        </p:nvSpPr>
        <p:spPr>
          <a:xfrm>
            <a:off x="8698644" y="1657022"/>
            <a:ext cx="1853988" cy="1726879"/>
          </a:xfrm>
          <a:prstGeom prst="hexagon">
            <a:avLst/>
          </a:prstGeom>
          <a:solidFill>
            <a:schemeClr val="accent6">
              <a:lumMod val="40000"/>
              <a:lumOff val="60000"/>
              <a:alpha val="52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0" name="Picture 99"/>
          <p:cNvPicPr>
            <a:picLocks noChangeAspect="1"/>
          </p:cNvPicPr>
          <p:nvPr/>
        </p:nvPicPr>
        <p:blipFill>
          <a:blip r:embed="rId3"/>
          <a:stretch>
            <a:fillRect/>
          </a:stretch>
        </p:blipFill>
        <p:spPr>
          <a:xfrm>
            <a:off x="10319309" y="2895069"/>
            <a:ext cx="387323" cy="387323"/>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2521" y="2722739"/>
            <a:ext cx="854109" cy="913148"/>
          </a:xfrm>
          <a:prstGeom prst="rect">
            <a:avLst/>
          </a:prstGeom>
        </p:spPr>
      </p:pic>
      <p:pic>
        <p:nvPicPr>
          <p:cNvPr id="102" name="Picture 101"/>
          <p:cNvPicPr>
            <a:picLocks noChangeAspect="1"/>
          </p:cNvPicPr>
          <p:nvPr/>
        </p:nvPicPr>
        <p:blipFill>
          <a:blip r:embed="rId3"/>
          <a:stretch>
            <a:fillRect/>
          </a:stretch>
        </p:blipFill>
        <p:spPr>
          <a:xfrm>
            <a:off x="10512970" y="3520989"/>
            <a:ext cx="435954" cy="435954"/>
          </a:xfrm>
          <a:prstGeom prst="rect">
            <a:avLst/>
          </a:prstGeom>
        </p:spPr>
      </p:pic>
      <p:sp>
        <p:nvSpPr>
          <p:cNvPr id="103" name="Hexagon 102"/>
          <p:cNvSpPr/>
          <p:nvPr/>
        </p:nvSpPr>
        <p:spPr>
          <a:xfrm>
            <a:off x="10122755" y="2520461"/>
            <a:ext cx="1853988" cy="1726879"/>
          </a:xfrm>
          <a:prstGeom prst="hexagon">
            <a:avLst/>
          </a:prstGeom>
          <a:solidFill>
            <a:schemeClr val="accent6">
              <a:lumMod val="40000"/>
              <a:lumOff val="60000"/>
              <a:alpha val="52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4" name="Picture 103"/>
          <p:cNvPicPr>
            <a:picLocks noChangeAspect="1"/>
          </p:cNvPicPr>
          <p:nvPr/>
        </p:nvPicPr>
        <p:blipFill>
          <a:blip r:embed="rId3"/>
          <a:stretch>
            <a:fillRect/>
          </a:stretch>
        </p:blipFill>
        <p:spPr>
          <a:xfrm>
            <a:off x="8883762" y="3758508"/>
            <a:ext cx="387323" cy="387323"/>
          </a:xfrm>
          <a:prstGeom prst="rect">
            <a:avLst/>
          </a:prstGeom>
        </p:spPr>
      </p:pic>
      <p:pic>
        <p:nvPicPr>
          <p:cNvPr id="105" name="Picture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6974" y="3586178"/>
            <a:ext cx="854109" cy="913148"/>
          </a:xfrm>
          <a:prstGeom prst="rect">
            <a:avLst/>
          </a:prstGeom>
        </p:spPr>
      </p:pic>
      <p:pic>
        <p:nvPicPr>
          <p:cNvPr id="106" name="Picture 105"/>
          <p:cNvPicPr>
            <a:picLocks noChangeAspect="1"/>
          </p:cNvPicPr>
          <p:nvPr/>
        </p:nvPicPr>
        <p:blipFill>
          <a:blip r:embed="rId3"/>
          <a:stretch>
            <a:fillRect/>
          </a:stretch>
        </p:blipFill>
        <p:spPr>
          <a:xfrm>
            <a:off x="9077423" y="4384428"/>
            <a:ext cx="435954" cy="435954"/>
          </a:xfrm>
          <a:prstGeom prst="rect">
            <a:avLst/>
          </a:prstGeom>
        </p:spPr>
      </p:pic>
      <p:sp>
        <p:nvSpPr>
          <p:cNvPr id="107" name="Hexagon 106"/>
          <p:cNvSpPr/>
          <p:nvPr/>
        </p:nvSpPr>
        <p:spPr>
          <a:xfrm>
            <a:off x="8687208" y="3383900"/>
            <a:ext cx="1853988" cy="1726879"/>
          </a:xfrm>
          <a:prstGeom prst="hexagon">
            <a:avLst/>
          </a:prstGeom>
          <a:solidFill>
            <a:schemeClr val="accent6">
              <a:lumMod val="40000"/>
              <a:lumOff val="60000"/>
              <a:alpha val="52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 name="TextBox 107"/>
          <p:cNvSpPr txBox="1"/>
          <p:nvPr/>
        </p:nvSpPr>
        <p:spPr>
          <a:xfrm>
            <a:off x="10893114" y="3609135"/>
            <a:ext cx="551754" cy="369332"/>
          </a:xfrm>
          <a:prstGeom prst="rect">
            <a:avLst/>
          </a:prstGeom>
          <a:noFill/>
        </p:spPr>
        <p:txBody>
          <a:bodyPr wrap="none" rtlCol="0">
            <a:spAutoFit/>
          </a:bodyPr>
          <a:lstStyle/>
          <a:p>
            <a:r>
              <a:rPr lang="en-US" dirty="0" smtClean="0"/>
              <a:t>BTS</a:t>
            </a:r>
            <a:endParaRPr lang="en-IN" dirty="0"/>
          </a:p>
        </p:txBody>
      </p:sp>
      <p:sp>
        <p:nvSpPr>
          <p:cNvPr id="109" name="TextBox 108"/>
          <p:cNvSpPr txBox="1"/>
          <p:nvPr/>
        </p:nvSpPr>
        <p:spPr>
          <a:xfrm>
            <a:off x="9475532" y="4417739"/>
            <a:ext cx="551754" cy="369332"/>
          </a:xfrm>
          <a:prstGeom prst="rect">
            <a:avLst/>
          </a:prstGeom>
          <a:noFill/>
        </p:spPr>
        <p:txBody>
          <a:bodyPr wrap="none" rtlCol="0">
            <a:spAutoFit/>
          </a:bodyPr>
          <a:lstStyle/>
          <a:p>
            <a:r>
              <a:rPr lang="en-US" dirty="0" smtClean="0"/>
              <a:t>BTS</a:t>
            </a:r>
            <a:endParaRPr lang="en-IN" dirty="0"/>
          </a:p>
        </p:txBody>
      </p:sp>
      <p:sp>
        <p:nvSpPr>
          <p:cNvPr id="110" name="TextBox 109"/>
          <p:cNvSpPr txBox="1"/>
          <p:nvPr/>
        </p:nvSpPr>
        <p:spPr>
          <a:xfrm>
            <a:off x="9521704" y="2767093"/>
            <a:ext cx="551754" cy="369332"/>
          </a:xfrm>
          <a:prstGeom prst="rect">
            <a:avLst/>
          </a:prstGeom>
          <a:noFill/>
        </p:spPr>
        <p:txBody>
          <a:bodyPr wrap="none" rtlCol="0">
            <a:spAutoFit/>
          </a:bodyPr>
          <a:lstStyle/>
          <a:p>
            <a:r>
              <a:rPr lang="en-US" dirty="0" smtClean="0"/>
              <a:t>BTS</a:t>
            </a:r>
            <a:endParaRPr lang="en-IN" dirty="0"/>
          </a:p>
        </p:txBody>
      </p:sp>
      <p:sp>
        <p:nvSpPr>
          <p:cNvPr id="111" name="TextBox 110"/>
          <p:cNvSpPr txBox="1"/>
          <p:nvPr/>
        </p:nvSpPr>
        <p:spPr>
          <a:xfrm>
            <a:off x="9097803" y="4789317"/>
            <a:ext cx="479618" cy="369332"/>
          </a:xfrm>
          <a:prstGeom prst="rect">
            <a:avLst/>
          </a:prstGeom>
          <a:noFill/>
        </p:spPr>
        <p:txBody>
          <a:bodyPr wrap="none" rtlCol="0">
            <a:spAutoFit/>
          </a:bodyPr>
          <a:lstStyle/>
          <a:p>
            <a:r>
              <a:rPr lang="en-US" dirty="0" smtClean="0"/>
              <a:t>MS</a:t>
            </a:r>
            <a:endParaRPr lang="en-IN" dirty="0"/>
          </a:p>
        </p:txBody>
      </p:sp>
      <p:sp>
        <p:nvSpPr>
          <p:cNvPr id="112" name="TextBox 111"/>
          <p:cNvSpPr txBox="1"/>
          <p:nvPr/>
        </p:nvSpPr>
        <p:spPr>
          <a:xfrm>
            <a:off x="8831896" y="4060295"/>
            <a:ext cx="479618" cy="369332"/>
          </a:xfrm>
          <a:prstGeom prst="rect">
            <a:avLst/>
          </a:prstGeom>
          <a:noFill/>
        </p:spPr>
        <p:txBody>
          <a:bodyPr wrap="none" rtlCol="0">
            <a:spAutoFit/>
          </a:bodyPr>
          <a:lstStyle/>
          <a:p>
            <a:r>
              <a:rPr lang="en-US" dirty="0" smtClean="0"/>
              <a:t>MS</a:t>
            </a:r>
            <a:endParaRPr lang="en-IN" dirty="0"/>
          </a:p>
        </p:txBody>
      </p:sp>
      <p:sp>
        <p:nvSpPr>
          <p:cNvPr id="113" name="TextBox 112"/>
          <p:cNvSpPr txBox="1"/>
          <p:nvPr/>
        </p:nvSpPr>
        <p:spPr>
          <a:xfrm>
            <a:off x="9104357" y="3031057"/>
            <a:ext cx="479618" cy="369332"/>
          </a:xfrm>
          <a:prstGeom prst="rect">
            <a:avLst/>
          </a:prstGeom>
          <a:noFill/>
        </p:spPr>
        <p:txBody>
          <a:bodyPr wrap="none" rtlCol="0">
            <a:spAutoFit/>
          </a:bodyPr>
          <a:lstStyle/>
          <a:p>
            <a:r>
              <a:rPr lang="en-US" dirty="0" smtClean="0"/>
              <a:t>MS</a:t>
            </a:r>
            <a:endParaRPr lang="en-IN" dirty="0"/>
          </a:p>
        </p:txBody>
      </p:sp>
      <p:sp>
        <p:nvSpPr>
          <p:cNvPr id="114" name="TextBox 113"/>
          <p:cNvSpPr txBox="1"/>
          <p:nvPr/>
        </p:nvSpPr>
        <p:spPr>
          <a:xfrm>
            <a:off x="8849050" y="2360348"/>
            <a:ext cx="479618" cy="369332"/>
          </a:xfrm>
          <a:prstGeom prst="rect">
            <a:avLst/>
          </a:prstGeom>
          <a:noFill/>
        </p:spPr>
        <p:txBody>
          <a:bodyPr wrap="none" rtlCol="0">
            <a:spAutoFit/>
          </a:bodyPr>
          <a:lstStyle/>
          <a:p>
            <a:r>
              <a:rPr lang="en-US" dirty="0" smtClean="0"/>
              <a:t>MS</a:t>
            </a:r>
            <a:endParaRPr lang="en-IN" dirty="0"/>
          </a:p>
        </p:txBody>
      </p:sp>
      <p:sp>
        <p:nvSpPr>
          <p:cNvPr id="115" name="TextBox 114"/>
          <p:cNvSpPr txBox="1"/>
          <p:nvPr/>
        </p:nvSpPr>
        <p:spPr>
          <a:xfrm>
            <a:off x="10500013" y="3899859"/>
            <a:ext cx="479618" cy="369332"/>
          </a:xfrm>
          <a:prstGeom prst="rect">
            <a:avLst/>
          </a:prstGeom>
          <a:noFill/>
        </p:spPr>
        <p:txBody>
          <a:bodyPr wrap="none" rtlCol="0">
            <a:spAutoFit/>
          </a:bodyPr>
          <a:lstStyle/>
          <a:p>
            <a:r>
              <a:rPr lang="en-US" dirty="0" smtClean="0"/>
              <a:t>MS</a:t>
            </a:r>
            <a:endParaRPr lang="en-IN" dirty="0"/>
          </a:p>
        </p:txBody>
      </p:sp>
      <p:sp>
        <p:nvSpPr>
          <p:cNvPr id="116" name="TextBox 115"/>
          <p:cNvSpPr txBox="1"/>
          <p:nvPr/>
        </p:nvSpPr>
        <p:spPr>
          <a:xfrm>
            <a:off x="10274737" y="3199233"/>
            <a:ext cx="479618" cy="369332"/>
          </a:xfrm>
          <a:prstGeom prst="rect">
            <a:avLst/>
          </a:prstGeom>
          <a:noFill/>
        </p:spPr>
        <p:txBody>
          <a:bodyPr wrap="none" rtlCol="0">
            <a:spAutoFit/>
          </a:bodyPr>
          <a:lstStyle/>
          <a:p>
            <a:r>
              <a:rPr lang="en-US" dirty="0" smtClean="0"/>
              <a:t>MS</a:t>
            </a:r>
            <a:endParaRPr lang="en-IN" dirty="0"/>
          </a:p>
        </p:txBody>
      </p:sp>
      <p:sp>
        <p:nvSpPr>
          <p:cNvPr id="48" name="TextBox 47"/>
          <p:cNvSpPr txBox="1"/>
          <p:nvPr/>
        </p:nvSpPr>
        <p:spPr>
          <a:xfrm>
            <a:off x="3465125" y="1470766"/>
            <a:ext cx="562975" cy="369332"/>
          </a:xfrm>
          <a:prstGeom prst="rect">
            <a:avLst/>
          </a:prstGeom>
          <a:noFill/>
        </p:spPr>
        <p:txBody>
          <a:bodyPr wrap="none" rtlCol="0">
            <a:spAutoFit/>
          </a:bodyPr>
          <a:lstStyle/>
          <a:p>
            <a:r>
              <a:rPr lang="en-US" dirty="0" smtClean="0"/>
              <a:t>BSC</a:t>
            </a:r>
            <a:endParaRPr lang="en-IN" dirty="0"/>
          </a:p>
        </p:txBody>
      </p:sp>
      <p:cxnSp>
        <p:nvCxnSpPr>
          <p:cNvPr id="118" name="Straight Connector 117"/>
          <p:cNvCxnSpPr>
            <a:endCxn id="1028" idx="0"/>
          </p:cNvCxnSpPr>
          <p:nvPr/>
        </p:nvCxnSpPr>
        <p:spPr>
          <a:xfrm flipV="1">
            <a:off x="923330" y="543082"/>
            <a:ext cx="2823282" cy="4640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endCxn id="1028" idx="0"/>
          </p:cNvCxnSpPr>
          <p:nvPr/>
        </p:nvCxnSpPr>
        <p:spPr>
          <a:xfrm flipV="1">
            <a:off x="1035350" y="543082"/>
            <a:ext cx="2711262" cy="2102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endCxn id="1028" idx="0"/>
          </p:cNvCxnSpPr>
          <p:nvPr/>
        </p:nvCxnSpPr>
        <p:spPr>
          <a:xfrm flipV="1">
            <a:off x="2519157" y="543082"/>
            <a:ext cx="1227455" cy="13966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7" name="Picture 4" descr="https://www.flaticon.com/premium-icon/icons/svg/1708/1708520.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3781" y="3213730"/>
            <a:ext cx="964949" cy="964949"/>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p:cNvSpPr txBox="1"/>
          <p:nvPr/>
        </p:nvSpPr>
        <p:spPr>
          <a:xfrm>
            <a:off x="4794769" y="4141414"/>
            <a:ext cx="562975" cy="369332"/>
          </a:xfrm>
          <a:prstGeom prst="rect">
            <a:avLst/>
          </a:prstGeom>
          <a:noFill/>
        </p:spPr>
        <p:txBody>
          <a:bodyPr wrap="none" rtlCol="0">
            <a:spAutoFit/>
          </a:bodyPr>
          <a:lstStyle/>
          <a:p>
            <a:r>
              <a:rPr lang="en-US" dirty="0" smtClean="0"/>
              <a:t>BSC</a:t>
            </a:r>
            <a:endParaRPr lang="en-IN" dirty="0"/>
          </a:p>
        </p:txBody>
      </p:sp>
      <p:cxnSp>
        <p:nvCxnSpPr>
          <p:cNvPr id="139" name="Straight Connector 138"/>
          <p:cNvCxnSpPr>
            <a:endCxn id="137" idx="0"/>
          </p:cNvCxnSpPr>
          <p:nvPr/>
        </p:nvCxnSpPr>
        <p:spPr>
          <a:xfrm flipV="1">
            <a:off x="2252974" y="3213730"/>
            <a:ext cx="2823282" cy="4640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37" idx="0"/>
          </p:cNvCxnSpPr>
          <p:nvPr/>
        </p:nvCxnSpPr>
        <p:spPr>
          <a:xfrm flipV="1">
            <a:off x="2364994" y="3213730"/>
            <a:ext cx="2711262" cy="2102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endCxn id="137" idx="0"/>
          </p:cNvCxnSpPr>
          <p:nvPr/>
        </p:nvCxnSpPr>
        <p:spPr>
          <a:xfrm flipV="1">
            <a:off x="3848801" y="3213730"/>
            <a:ext cx="1227455" cy="13966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2" name="Picture 4" descr="https://www.flaticon.com/premium-icon/icons/svg/1708/1708520.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9057" y="2729680"/>
            <a:ext cx="964949" cy="964949"/>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p:cNvSpPr txBox="1"/>
          <p:nvPr/>
        </p:nvSpPr>
        <p:spPr>
          <a:xfrm>
            <a:off x="7600045" y="3657364"/>
            <a:ext cx="562975" cy="369332"/>
          </a:xfrm>
          <a:prstGeom prst="rect">
            <a:avLst/>
          </a:prstGeom>
          <a:noFill/>
        </p:spPr>
        <p:txBody>
          <a:bodyPr wrap="square" rtlCol="0">
            <a:spAutoFit/>
          </a:bodyPr>
          <a:lstStyle/>
          <a:p>
            <a:r>
              <a:rPr lang="en-US" dirty="0" smtClean="0"/>
              <a:t>BSC</a:t>
            </a:r>
            <a:endParaRPr lang="en-IN" dirty="0"/>
          </a:p>
        </p:txBody>
      </p:sp>
      <p:cxnSp>
        <p:nvCxnSpPr>
          <p:cNvPr id="144" name="Straight Connector 143"/>
          <p:cNvCxnSpPr>
            <a:endCxn id="142" idx="3"/>
          </p:cNvCxnSpPr>
          <p:nvPr/>
        </p:nvCxnSpPr>
        <p:spPr>
          <a:xfrm flipH="1">
            <a:off x="8364006" y="2369849"/>
            <a:ext cx="1202896" cy="8423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endCxn id="142" idx="3"/>
          </p:cNvCxnSpPr>
          <p:nvPr/>
        </p:nvCxnSpPr>
        <p:spPr>
          <a:xfrm flipH="1" flipV="1">
            <a:off x="8364006" y="3212155"/>
            <a:ext cx="2596354" cy="2565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42" idx="3"/>
          </p:cNvCxnSpPr>
          <p:nvPr/>
        </p:nvCxnSpPr>
        <p:spPr>
          <a:xfrm flipH="1" flipV="1">
            <a:off x="8364006" y="3212155"/>
            <a:ext cx="1249540" cy="10903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p:cNvCxnSpPr>
            <a:stCxn id="1028" idx="3"/>
            <a:endCxn id="13" idx="1"/>
          </p:cNvCxnSpPr>
          <p:nvPr/>
        </p:nvCxnSpPr>
        <p:spPr>
          <a:xfrm>
            <a:off x="4229086" y="1025557"/>
            <a:ext cx="522882" cy="525659"/>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5341233" y="2111286"/>
            <a:ext cx="24083" cy="966518"/>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34" name="TextBox 1033"/>
          <p:cNvSpPr txBox="1"/>
          <p:nvPr/>
        </p:nvSpPr>
        <p:spPr>
          <a:xfrm>
            <a:off x="5440044" y="1003305"/>
            <a:ext cx="611065" cy="369332"/>
          </a:xfrm>
          <a:prstGeom prst="rect">
            <a:avLst/>
          </a:prstGeom>
          <a:noFill/>
        </p:spPr>
        <p:txBody>
          <a:bodyPr wrap="none" rtlCol="0">
            <a:spAutoFit/>
          </a:bodyPr>
          <a:lstStyle/>
          <a:p>
            <a:r>
              <a:rPr lang="en-US" dirty="0" smtClean="0"/>
              <a:t>MSC</a:t>
            </a:r>
            <a:endParaRPr lang="en-IN" dirty="0"/>
          </a:p>
        </p:txBody>
      </p:sp>
      <p:pic>
        <p:nvPicPr>
          <p:cNvPr id="158" name="Picture 1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0865" y="380271"/>
            <a:ext cx="1095821" cy="1095821"/>
          </a:xfrm>
          <a:prstGeom prst="rect">
            <a:avLst/>
          </a:prstGeom>
        </p:spPr>
      </p:pic>
      <p:cxnSp>
        <p:nvCxnSpPr>
          <p:cNvPr id="159" name="Straight Connector 158"/>
          <p:cNvCxnSpPr>
            <a:stCxn id="158" idx="2"/>
          </p:cNvCxnSpPr>
          <p:nvPr/>
        </p:nvCxnSpPr>
        <p:spPr>
          <a:xfrm flipH="1">
            <a:off x="8228455" y="1476092"/>
            <a:ext cx="760321" cy="1179476"/>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8342561" y="368987"/>
            <a:ext cx="611065" cy="369332"/>
          </a:xfrm>
          <a:prstGeom prst="rect">
            <a:avLst/>
          </a:prstGeom>
          <a:noFill/>
        </p:spPr>
        <p:txBody>
          <a:bodyPr wrap="square" rtlCol="0">
            <a:spAutoFit/>
          </a:bodyPr>
          <a:lstStyle/>
          <a:p>
            <a:r>
              <a:rPr lang="en-US" dirty="0" smtClean="0"/>
              <a:t>MSC</a:t>
            </a:r>
            <a:endParaRPr lang="en-IN" dirty="0"/>
          </a:p>
        </p:txBody>
      </p:sp>
      <p:sp>
        <p:nvSpPr>
          <p:cNvPr id="1038" name="Rectangle 1037"/>
          <p:cNvSpPr/>
          <p:nvPr/>
        </p:nvSpPr>
        <p:spPr>
          <a:xfrm>
            <a:off x="6057219" y="3359662"/>
            <a:ext cx="914400" cy="914400"/>
          </a:xfrm>
          <a:prstGeom prst="rect">
            <a:avLst/>
          </a:prstGeom>
          <a:solidFill>
            <a:schemeClr val="accent2">
              <a:lumMod val="20000"/>
              <a:lumOff val="80000"/>
              <a:alpha val="2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75000"/>
                  </a:schemeClr>
                </a:solidFill>
              </a:rPr>
              <a:t>GMSC</a:t>
            </a:r>
            <a:endParaRPr lang="en-IN" dirty="0">
              <a:solidFill>
                <a:schemeClr val="accent2">
                  <a:lumMod val="75000"/>
                </a:schemeClr>
              </a:solidFill>
            </a:endParaRPr>
          </a:p>
        </p:txBody>
      </p:sp>
      <p:cxnSp>
        <p:nvCxnSpPr>
          <p:cNvPr id="165" name="Straight Connector 164"/>
          <p:cNvCxnSpPr>
            <a:stCxn id="1038" idx="0"/>
            <a:endCxn id="13" idx="3"/>
          </p:cNvCxnSpPr>
          <p:nvPr/>
        </p:nvCxnSpPr>
        <p:spPr>
          <a:xfrm flipH="1" flipV="1">
            <a:off x="5847789" y="1551216"/>
            <a:ext cx="666630" cy="1808446"/>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58" idx="1"/>
            <a:endCxn id="1038" idx="0"/>
          </p:cNvCxnSpPr>
          <p:nvPr/>
        </p:nvCxnSpPr>
        <p:spPr>
          <a:xfrm flipH="1">
            <a:off x="6514419" y="928182"/>
            <a:ext cx="1926446" cy="243148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 name="Flowchart: Magnetic Disk 1"/>
          <p:cNvSpPr/>
          <p:nvPr/>
        </p:nvSpPr>
        <p:spPr>
          <a:xfrm>
            <a:off x="5300661" y="7740"/>
            <a:ext cx="523488" cy="454910"/>
          </a:xfrm>
          <a:prstGeom prst="flowChartMagneticDisk">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VLR</a:t>
            </a:r>
            <a:endParaRPr lang="en-IN" sz="1400" dirty="0">
              <a:solidFill>
                <a:schemeClr val="tx1"/>
              </a:solidFill>
            </a:endParaRPr>
          </a:p>
        </p:txBody>
      </p:sp>
      <p:sp>
        <p:nvSpPr>
          <p:cNvPr id="117" name="Flowchart: Magnetic Disk 116"/>
          <p:cNvSpPr/>
          <p:nvPr/>
        </p:nvSpPr>
        <p:spPr>
          <a:xfrm>
            <a:off x="4697095" y="1659"/>
            <a:ext cx="523488" cy="454910"/>
          </a:xfrm>
          <a:prstGeom prst="flowChartMagneticDisk">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HLR</a:t>
            </a:r>
            <a:endParaRPr lang="en-IN" sz="1400" dirty="0">
              <a:solidFill>
                <a:schemeClr val="tx1"/>
              </a:solidFill>
            </a:endParaRPr>
          </a:p>
        </p:txBody>
      </p:sp>
      <p:sp>
        <p:nvSpPr>
          <p:cNvPr id="119" name="Flowchart: Magnetic Disk 118"/>
          <p:cNvSpPr/>
          <p:nvPr/>
        </p:nvSpPr>
        <p:spPr>
          <a:xfrm>
            <a:off x="5300661" y="512755"/>
            <a:ext cx="523488" cy="454910"/>
          </a:xfrm>
          <a:prstGeom prst="flowChartMagneticDisk">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EIR</a:t>
            </a:r>
            <a:endParaRPr lang="en-IN" sz="1400" dirty="0">
              <a:solidFill>
                <a:schemeClr val="tx1"/>
              </a:solidFill>
            </a:endParaRPr>
          </a:p>
        </p:txBody>
      </p:sp>
      <p:sp>
        <p:nvSpPr>
          <p:cNvPr id="120" name="Flowchart: Magnetic Disk 119"/>
          <p:cNvSpPr/>
          <p:nvPr/>
        </p:nvSpPr>
        <p:spPr>
          <a:xfrm>
            <a:off x="4697095" y="506674"/>
            <a:ext cx="523488" cy="454910"/>
          </a:xfrm>
          <a:prstGeom prst="flowChartMagneticDisk">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AUC</a:t>
            </a:r>
            <a:endParaRPr lang="en-IN" sz="1400" dirty="0">
              <a:solidFill>
                <a:schemeClr val="tx1"/>
              </a:solidFill>
            </a:endParaRPr>
          </a:p>
        </p:txBody>
      </p:sp>
      <p:sp>
        <p:nvSpPr>
          <p:cNvPr id="121" name="Flowchart: Magnetic Disk 120"/>
          <p:cNvSpPr/>
          <p:nvPr/>
        </p:nvSpPr>
        <p:spPr>
          <a:xfrm>
            <a:off x="10046129" y="281983"/>
            <a:ext cx="523488" cy="454910"/>
          </a:xfrm>
          <a:prstGeom prst="flowChartMagneticDisk">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VLR</a:t>
            </a:r>
            <a:endParaRPr lang="en-IN" sz="1400" dirty="0">
              <a:solidFill>
                <a:schemeClr val="tx1"/>
              </a:solidFill>
            </a:endParaRPr>
          </a:p>
        </p:txBody>
      </p:sp>
      <p:sp>
        <p:nvSpPr>
          <p:cNvPr id="123" name="Flowchart: Magnetic Disk 122"/>
          <p:cNvSpPr/>
          <p:nvPr/>
        </p:nvSpPr>
        <p:spPr>
          <a:xfrm>
            <a:off x="9442563" y="275902"/>
            <a:ext cx="523488" cy="454910"/>
          </a:xfrm>
          <a:prstGeom prst="flowChartMagneticDisk">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HLR</a:t>
            </a:r>
            <a:endParaRPr lang="en-IN" sz="1400" dirty="0">
              <a:solidFill>
                <a:schemeClr val="tx1"/>
              </a:solidFill>
            </a:endParaRPr>
          </a:p>
        </p:txBody>
      </p:sp>
      <p:sp>
        <p:nvSpPr>
          <p:cNvPr id="125" name="Flowchart: Magnetic Disk 124"/>
          <p:cNvSpPr/>
          <p:nvPr/>
        </p:nvSpPr>
        <p:spPr>
          <a:xfrm>
            <a:off x="10046129" y="786998"/>
            <a:ext cx="523488" cy="454910"/>
          </a:xfrm>
          <a:prstGeom prst="flowChartMagneticDisk">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EIR</a:t>
            </a:r>
            <a:endParaRPr lang="en-IN" sz="1400" dirty="0">
              <a:solidFill>
                <a:schemeClr val="tx1"/>
              </a:solidFill>
            </a:endParaRPr>
          </a:p>
        </p:txBody>
      </p:sp>
      <p:sp>
        <p:nvSpPr>
          <p:cNvPr id="126" name="Flowchart: Magnetic Disk 125"/>
          <p:cNvSpPr/>
          <p:nvPr/>
        </p:nvSpPr>
        <p:spPr>
          <a:xfrm>
            <a:off x="9442563" y="780917"/>
            <a:ext cx="523488" cy="454910"/>
          </a:xfrm>
          <a:prstGeom prst="flowChartMagneticDisk">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AUC</a:t>
            </a:r>
            <a:endParaRPr lang="en-IN" sz="1400" dirty="0">
              <a:solidFill>
                <a:schemeClr val="tx1"/>
              </a:solidFill>
            </a:endParaRPr>
          </a:p>
        </p:txBody>
      </p:sp>
      <p:sp>
        <p:nvSpPr>
          <p:cNvPr id="3" name="Oval 2"/>
          <p:cNvSpPr/>
          <p:nvPr/>
        </p:nvSpPr>
        <p:spPr>
          <a:xfrm>
            <a:off x="3983289" y="-129815"/>
            <a:ext cx="2626463" cy="2911825"/>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 name="Oval 126"/>
          <p:cNvSpPr/>
          <p:nvPr/>
        </p:nvSpPr>
        <p:spPr>
          <a:xfrm>
            <a:off x="7838407" y="-19882"/>
            <a:ext cx="3574462" cy="1648559"/>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p:cNvSpPr/>
          <p:nvPr/>
        </p:nvSpPr>
        <p:spPr>
          <a:xfrm>
            <a:off x="6060350" y="4577108"/>
            <a:ext cx="914400" cy="469935"/>
          </a:xfrm>
          <a:prstGeom prst="rect">
            <a:avLst/>
          </a:prstGeom>
          <a:solidFill>
            <a:schemeClr val="accent3">
              <a:lumMod val="75000"/>
              <a:alpha val="66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PSTN</a:t>
            </a:r>
            <a:endParaRPr lang="en-IN" dirty="0">
              <a:solidFill>
                <a:schemeClr val="tx1"/>
              </a:solidFill>
            </a:endParaRPr>
          </a:p>
        </p:txBody>
      </p:sp>
      <p:pic>
        <p:nvPicPr>
          <p:cNvPr id="129" name="Picture 1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1699" y="5397177"/>
            <a:ext cx="608491" cy="608491"/>
          </a:xfrm>
          <a:prstGeom prst="rect">
            <a:avLst/>
          </a:prstGeom>
        </p:spPr>
      </p:pic>
      <p:cxnSp>
        <p:nvCxnSpPr>
          <p:cNvPr id="33" name="Straight Connector 32"/>
          <p:cNvCxnSpPr>
            <a:stCxn id="1038" idx="2"/>
            <a:endCxn id="128" idx="0"/>
          </p:cNvCxnSpPr>
          <p:nvPr/>
        </p:nvCxnSpPr>
        <p:spPr>
          <a:xfrm>
            <a:off x="6514419" y="4274062"/>
            <a:ext cx="3131" cy="3030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28" idx="2"/>
            <a:endCxn id="129" idx="0"/>
          </p:cNvCxnSpPr>
          <p:nvPr/>
        </p:nvCxnSpPr>
        <p:spPr>
          <a:xfrm flipH="1">
            <a:off x="6275945" y="5047043"/>
            <a:ext cx="241605" cy="3501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28" idx="2"/>
            <a:endCxn id="7" idx="0"/>
          </p:cNvCxnSpPr>
          <p:nvPr/>
        </p:nvCxnSpPr>
        <p:spPr>
          <a:xfrm>
            <a:off x="6517550" y="5047043"/>
            <a:ext cx="655847" cy="3501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249498" y="5866440"/>
            <a:ext cx="4677884" cy="769441"/>
          </a:xfrm>
          <a:prstGeom prst="rect">
            <a:avLst/>
          </a:prstGeom>
        </p:spPr>
        <p:txBody>
          <a:bodyPr wrap="none">
            <a:spAutoFit/>
          </a:bodyPr>
          <a:lstStyle/>
          <a:p>
            <a:r>
              <a:rPr lang="en-IN" sz="4400" b="1" dirty="0"/>
              <a:t>Call Routing in GSM</a:t>
            </a:r>
          </a:p>
        </p:txBody>
      </p:sp>
    </p:spTree>
    <p:extLst>
      <p:ext uri="{BB962C8B-B14F-4D97-AF65-F5344CB8AC3E}">
        <p14:creationId xmlns:p14="http://schemas.microsoft.com/office/powerpoint/2010/main" val="29120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76"/>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7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7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7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83"/>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84"/>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85"/>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86"/>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0" nodeType="afterEffect">
                                  <p:stCondLst>
                                    <p:cond delay="0"/>
                                  </p:stCondLst>
                                  <p:childTnLst>
                                    <p:set>
                                      <p:cBhvr>
                                        <p:cTn id="84" dur="1" fill="hold">
                                          <p:stCondLst>
                                            <p:cond delay="0"/>
                                          </p:stCondLst>
                                        </p:cTn>
                                        <p:tgtEl>
                                          <p:spTgt spid="8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9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0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0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0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7"/>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0" nodeType="afterEffect">
                                  <p:stCondLst>
                                    <p:cond delay="0"/>
                                  </p:stCondLst>
                                  <p:childTnLst>
                                    <p:set>
                                      <p:cBhvr>
                                        <p:cTn id="133" dur="1" fill="hold">
                                          <p:stCondLst>
                                            <p:cond delay="0"/>
                                          </p:stCondLst>
                                        </p:cTn>
                                        <p:tgtEl>
                                          <p:spTgt spid="109"/>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11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12"/>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3"/>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1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15"/>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08"/>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10"/>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1028"/>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48"/>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118"/>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122"/>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124"/>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137"/>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138"/>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nodeType="clickEffect">
                                  <p:stCondLst>
                                    <p:cond delay="0"/>
                                  </p:stCondLst>
                                  <p:childTnLst>
                                    <p:set>
                                      <p:cBhvr>
                                        <p:cTn id="177" dur="1" fill="hold">
                                          <p:stCondLst>
                                            <p:cond delay="0"/>
                                          </p:stCondLst>
                                        </p:cTn>
                                        <p:tgtEl>
                                          <p:spTgt spid="139"/>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140"/>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nodeType="clickEffect">
                                  <p:stCondLst>
                                    <p:cond delay="0"/>
                                  </p:stCondLst>
                                  <p:childTnLst>
                                    <p:set>
                                      <p:cBhvr>
                                        <p:cTn id="185" dur="1" fill="hold">
                                          <p:stCondLst>
                                            <p:cond delay="0"/>
                                          </p:stCondLst>
                                        </p:cTn>
                                        <p:tgtEl>
                                          <p:spTgt spid="141"/>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nodeType="clickEffect">
                                  <p:stCondLst>
                                    <p:cond delay="0"/>
                                  </p:stCondLst>
                                  <p:childTnLst>
                                    <p:set>
                                      <p:cBhvr>
                                        <p:cTn id="189" dur="1" fill="hold">
                                          <p:stCondLst>
                                            <p:cond delay="0"/>
                                          </p:stCondLst>
                                        </p:cTn>
                                        <p:tgtEl>
                                          <p:spTgt spid="142"/>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143"/>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nodeType="clickEffect">
                                  <p:stCondLst>
                                    <p:cond delay="0"/>
                                  </p:stCondLst>
                                  <p:childTnLst>
                                    <p:set>
                                      <p:cBhvr>
                                        <p:cTn id="195" dur="1" fill="hold">
                                          <p:stCondLst>
                                            <p:cond delay="0"/>
                                          </p:stCondLst>
                                        </p:cTn>
                                        <p:tgtEl>
                                          <p:spTgt spid="144"/>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nodeType="clickEffect">
                                  <p:stCondLst>
                                    <p:cond delay="0"/>
                                  </p:stCondLst>
                                  <p:childTnLst>
                                    <p:set>
                                      <p:cBhvr>
                                        <p:cTn id="199" dur="1" fill="hold">
                                          <p:stCondLst>
                                            <p:cond delay="0"/>
                                          </p:stCondLst>
                                        </p:cTn>
                                        <p:tgtEl>
                                          <p:spTgt spid="145"/>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nodeType="clickEffect">
                                  <p:stCondLst>
                                    <p:cond delay="0"/>
                                  </p:stCondLst>
                                  <p:childTnLst>
                                    <p:set>
                                      <p:cBhvr>
                                        <p:cTn id="203" dur="1" fill="hold">
                                          <p:stCondLst>
                                            <p:cond delay="0"/>
                                          </p:stCondLst>
                                        </p:cTn>
                                        <p:tgtEl>
                                          <p:spTgt spid="146"/>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nodeType="clickEffect">
                                  <p:stCondLst>
                                    <p:cond delay="0"/>
                                  </p:stCondLst>
                                  <p:childTnLst>
                                    <p:set>
                                      <p:cBhvr>
                                        <p:cTn id="207" dur="1" fill="hold">
                                          <p:stCondLst>
                                            <p:cond delay="0"/>
                                          </p:stCondLst>
                                        </p:cTn>
                                        <p:tgtEl>
                                          <p:spTgt spid="13"/>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103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22" presetClass="entr" presetSubtype="1" fill="hold" nodeType="clickEffect">
                                  <p:stCondLst>
                                    <p:cond delay="0"/>
                                  </p:stCondLst>
                                  <p:childTnLst>
                                    <p:set>
                                      <p:cBhvr>
                                        <p:cTn id="213" dur="1" fill="hold">
                                          <p:stCondLst>
                                            <p:cond delay="0"/>
                                          </p:stCondLst>
                                        </p:cTn>
                                        <p:tgtEl>
                                          <p:spTgt spid="1032"/>
                                        </p:tgtEl>
                                        <p:attrNameLst>
                                          <p:attrName>style.visibility</p:attrName>
                                        </p:attrNameLst>
                                      </p:cBhvr>
                                      <p:to>
                                        <p:strVal val="visible"/>
                                      </p:to>
                                    </p:set>
                                    <p:animEffect transition="in" filter="wipe(up)">
                                      <p:cBhvr>
                                        <p:cTn id="214" dur="500"/>
                                        <p:tgtEl>
                                          <p:spTgt spid="1032"/>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4" fill="hold" nodeType="clickEffect">
                                  <p:stCondLst>
                                    <p:cond delay="0"/>
                                  </p:stCondLst>
                                  <p:childTnLst>
                                    <p:set>
                                      <p:cBhvr>
                                        <p:cTn id="218" dur="1" fill="hold">
                                          <p:stCondLst>
                                            <p:cond delay="0"/>
                                          </p:stCondLst>
                                        </p:cTn>
                                        <p:tgtEl>
                                          <p:spTgt spid="155"/>
                                        </p:tgtEl>
                                        <p:attrNameLst>
                                          <p:attrName>style.visibility</p:attrName>
                                        </p:attrNameLst>
                                      </p:cBhvr>
                                      <p:to>
                                        <p:strVal val="visible"/>
                                      </p:to>
                                    </p:set>
                                    <p:animEffect transition="in" filter="wipe(down)">
                                      <p:cBhvr>
                                        <p:cTn id="219" dur="500"/>
                                        <p:tgtEl>
                                          <p:spTgt spid="155"/>
                                        </p:tgtEl>
                                      </p:cBhvr>
                                    </p:animEffec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nodeType="clickEffect">
                                  <p:stCondLst>
                                    <p:cond delay="0"/>
                                  </p:stCondLst>
                                  <p:childTnLst>
                                    <p:set>
                                      <p:cBhvr>
                                        <p:cTn id="223" dur="1" fill="hold">
                                          <p:stCondLst>
                                            <p:cond delay="0"/>
                                          </p:stCondLst>
                                        </p:cTn>
                                        <p:tgtEl>
                                          <p:spTgt spid="158"/>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160"/>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22" presetClass="entr" presetSubtype="4" fill="hold" nodeType="clickEffect">
                                  <p:stCondLst>
                                    <p:cond delay="0"/>
                                  </p:stCondLst>
                                  <p:childTnLst>
                                    <p:set>
                                      <p:cBhvr>
                                        <p:cTn id="229" dur="1" fill="hold">
                                          <p:stCondLst>
                                            <p:cond delay="0"/>
                                          </p:stCondLst>
                                        </p:cTn>
                                        <p:tgtEl>
                                          <p:spTgt spid="159"/>
                                        </p:tgtEl>
                                        <p:attrNameLst>
                                          <p:attrName>style.visibility</p:attrName>
                                        </p:attrNameLst>
                                      </p:cBhvr>
                                      <p:to>
                                        <p:strVal val="visible"/>
                                      </p:to>
                                    </p:set>
                                    <p:animEffect transition="in" filter="wipe(down)">
                                      <p:cBhvr>
                                        <p:cTn id="230" dur="500"/>
                                        <p:tgtEl>
                                          <p:spTgt spid="159"/>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4" fill="hold" nodeType="clickEffect">
                                  <p:stCondLst>
                                    <p:cond delay="0"/>
                                  </p:stCondLst>
                                  <p:childTnLst>
                                    <p:set>
                                      <p:cBhvr>
                                        <p:cTn id="234" dur="1" fill="hold">
                                          <p:stCondLst>
                                            <p:cond delay="0"/>
                                          </p:stCondLst>
                                        </p:cTn>
                                        <p:tgtEl>
                                          <p:spTgt spid="165"/>
                                        </p:tgtEl>
                                        <p:attrNameLst>
                                          <p:attrName>style.visibility</p:attrName>
                                        </p:attrNameLst>
                                      </p:cBhvr>
                                      <p:to>
                                        <p:strVal val="visible"/>
                                      </p:to>
                                    </p:set>
                                    <p:animEffect transition="in" filter="wipe(down)">
                                      <p:cBhvr>
                                        <p:cTn id="235" dur="500"/>
                                        <p:tgtEl>
                                          <p:spTgt spid="165"/>
                                        </p:tgtEl>
                                      </p:cBhvr>
                                    </p:animEffec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0"/>
                                  </p:stCondLst>
                                  <p:childTnLst>
                                    <p:set>
                                      <p:cBhvr>
                                        <p:cTn id="239" dur="1" fill="hold">
                                          <p:stCondLst>
                                            <p:cond delay="0"/>
                                          </p:stCondLst>
                                        </p:cTn>
                                        <p:tgtEl>
                                          <p:spTgt spid="1038"/>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22" presetClass="entr" presetSubtype="4" fill="hold" nodeType="clickEffect">
                                  <p:stCondLst>
                                    <p:cond delay="0"/>
                                  </p:stCondLst>
                                  <p:childTnLst>
                                    <p:set>
                                      <p:cBhvr>
                                        <p:cTn id="243" dur="1" fill="hold">
                                          <p:stCondLst>
                                            <p:cond delay="0"/>
                                          </p:stCondLst>
                                        </p:cTn>
                                        <p:tgtEl>
                                          <p:spTgt spid="167"/>
                                        </p:tgtEl>
                                        <p:attrNameLst>
                                          <p:attrName>style.visibility</p:attrName>
                                        </p:attrNameLst>
                                      </p:cBhvr>
                                      <p:to>
                                        <p:strVal val="visible"/>
                                      </p:to>
                                    </p:set>
                                    <p:animEffect transition="in" filter="wipe(down)">
                                      <p:cBhvr>
                                        <p:cTn id="244" dur="500"/>
                                        <p:tgtEl>
                                          <p:spTgt spid="167"/>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2"/>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117"/>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119"/>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120"/>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3"/>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121"/>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123"/>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125"/>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26"/>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27"/>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22" presetClass="entr" presetSubtype="4" fill="hold" nodeType="clickEffect">
                                  <p:stCondLst>
                                    <p:cond delay="0"/>
                                  </p:stCondLst>
                                  <p:childTnLst>
                                    <p:set>
                                      <p:cBhvr>
                                        <p:cTn id="284" dur="1" fill="hold">
                                          <p:stCondLst>
                                            <p:cond delay="0"/>
                                          </p:stCondLst>
                                        </p:cTn>
                                        <p:tgtEl>
                                          <p:spTgt spid="33"/>
                                        </p:tgtEl>
                                        <p:attrNameLst>
                                          <p:attrName>style.visibility</p:attrName>
                                        </p:attrNameLst>
                                      </p:cBhvr>
                                      <p:to>
                                        <p:strVal val="visible"/>
                                      </p:to>
                                    </p:set>
                                    <p:animEffect transition="in" filter="wipe(down)">
                                      <p:cBhvr>
                                        <p:cTn id="285" dur="500"/>
                                        <p:tgtEl>
                                          <p:spTgt spid="33"/>
                                        </p:tgtEl>
                                      </p:cBhvr>
                                    </p:animEffect>
                                  </p:childTnLst>
                                </p:cTn>
                              </p:par>
                            </p:childTnLst>
                          </p:cTn>
                        </p:par>
                        <p:par>
                          <p:cTn id="286" fill="hold">
                            <p:stCondLst>
                              <p:cond delay="500"/>
                            </p:stCondLst>
                            <p:childTnLst>
                              <p:par>
                                <p:cTn id="287" presetID="1" presetClass="entr" presetSubtype="0" fill="hold" grpId="0" nodeType="afterEffect">
                                  <p:stCondLst>
                                    <p:cond delay="0"/>
                                  </p:stCondLst>
                                  <p:childTnLst>
                                    <p:set>
                                      <p:cBhvr>
                                        <p:cTn id="288" dur="1" fill="hold">
                                          <p:stCondLst>
                                            <p:cond delay="0"/>
                                          </p:stCondLst>
                                        </p:cTn>
                                        <p:tgtEl>
                                          <p:spTgt spid="128"/>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22" presetClass="entr" presetSubtype="4" fill="hold" nodeType="clickEffect">
                                  <p:stCondLst>
                                    <p:cond delay="0"/>
                                  </p:stCondLst>
                                  <p:childTnLst>
                                    <p:set>
                                      <p:cBhvr>
                                        <p:cTn id="292" dur="1" fill="hold">
                                          <p:stCondLst>
                                            <p:cond delay="0"/>
                                          </p:stCondLst>
                                        </p:cTn>
                                        <p:tgtEl>
                                          <p:spTgt spid="36"/>
                                        </p:tgtEl>
                                        <p:attrNameLst>
                                          <p:attrName>style.visibility</p:attrName>
                                        </p:attrNameLst>
                                      </p:cBhvr>
                                      <p:to>
                                        <p:strVal val="visible"/>
                                      </p:to>
                                    </p:set>
                                    <p:animEffect transition="in" filter="wipe(down)">
                                      <p:cBhvr>
                                        <p:cTn id="293" dur="500"/>
                                        <p:tgtEl>
                                          <p:spTgt spid="36"/>
                                        </p:tgtEl>
                                      </p:cBhvr>
                                    </p:animEffect>
                                  </p:childTnLst>
                                </p:cTn>
                              </p:par>
                            </p:childTnLst>
                          </p:cTn>
                        </p:par>
                        <p:par>
                          <p:cTn id="294" fill="hold">
                            <p:stCondLst>
                              <p:cond delay="500"/>
                            </p:stCondLst>
                            <p:childTnLst>
                              <p:par>
                                <p:cTn id="295" presetID="1" presetClass="entr" presetSubtype="0" fill="hold" nodeType="afterEffect">
                                  <p:stCondLst>
                                    <p:cond delay="0"/>
                                  </p:stCondLst>
                                  <p:childTnLst>
                                    <p:set>
                                      <p:cBhvr>
                                        <p:cTn id="296" dur="1" fill="hold">
                                          <p:stCondLst>
                                            <p:cond delay="0"/>
                                          </p:stCondLst>
                                        </p:cTn>
                                        <p:tgtEl>
                                          <p:spTgt spid="129"/>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22" presetClass="entr" presetSubtype="4" fill="hold" nodeType="clickEffect">
                                  <p:stCondLst>
                                    <p:cond delay="0"/>
                                  </p:stCondLst>
                                  <p:childTnLst>
                                    <p:set>
                                      <p:cBhvr>
                                        <p:cTn id="300" dur="1" fill="hold">
                                          <p:stCondLst>
                                            <p:cond delay="0"/>
                                          </p:stCondLst>
                                        </p:cTn>
                                        <p:tgtEl>
                                          <p:spTgt spid="130"/>
                                        </p:tgtEl>
                                        <p:attrNameLst>
                                          <p:attrName>style.visibility</p:attrName>
                                        </p:attrNameLst>
                                      </p:cBhvr>
                                      <p:to>
                                        <p:strVal val="visible"/>
                                      </p:to>
                                    </p:set>
                                    <p:animEffect transition="in" filter="wipe(down)">
                                      <p:cBhvr>
                                        <p:cTn id="301" dur="500"/>
                                        <p:tgtEl>
                                          <p:spTgt spid="130"/>
                                        </p:tgtEl>
                                      </p:cBhvr>
                                    </p:animEffect>
                                  </p:childTnLst>
                                </p:cTn>
                              </p:par>
                            </p:childTnLst>
                          </p:cTn>
                        </p:par>
                        <p:par>
                          <p:cTn id="302" fill="hold">
                            <p:stCondLst>
                              <p:cond delay="500"/>
                            </p:stCondLst>
                            <p:childTnLst>
                              <p:par>
                                <p:cTn id="303" presetID="1" presetClass="entr" presetSubtype="0" fill="hold" nodeType="afterEffect">
                                  <p:stCondLst>
                                    <p:cond delay="0"/>
                                  </p:stCondLst>
                                  <p:childTnLst>
                                    <p:set>
                                      <p:cBhvr>
                                        <p:cTn id="30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8" grpId="0" animBg="1"/>
      <p:bldP spid="32" grpId="0" animBg="1"/>
      <p:bldP spid="15" grpId="0"/>
      <p:bldP spid="46" grpId="0"/>
      <p:bldP spid="47" grpId="0"/>
      <p:bldP spid="45" grpId="0"/>
      <p:bldP spid="49" grpId="0"/>
      <p:bldP spid="50" grpId="0"/>
      <p:bldP spid="51" grpId="0"/>
      <p:bldP spid="52" grpId="0"/>
      <p:bldP spid="53" grpId="0"/>
      <p:bldP spid="78" grpId="0" animBg="1"/>
      <p:bldP spid="82" grpId="0" animBg="1"/>
      <p:bldP spid="86" grpId="0" animBg="1"/>
      <p:bldP spid="87" grpId="0"/>
      <p:bldP spid="88" grpId="0"/>
      <p:bldP spid="89" grpId="0"/>
      <p:bldP spid="90" grpId="0"/>
      <p:bldP spid="91" grpId="0"/>
      <p:bldP spid="92" grpId="0"/>
      <p:bldP spid="93" grpId="0"/>
      <p:bldP spid="94" grpId="0"/>
      <p:bldP spid="95" grpId="0"/>
      <p:bldP spid="99" grpId="0" animBg="1"/>
      <p:bldP spid="103" grpId="0" animBg="1"/>
      <p:bldP spid="107" grpId="0" animBg="1"/>
      <p:bldP spid="108" grpId="0"/>
      <p:bldP spid="109" grpId="0"/>
      <p:bldP spid="110" grpId="0"/>
      <p:bldP spid="111" grpId="0"/>
      <p:bldP spid="112" grpId="0"/>
      <p:bldP spid="113" grpId="0"/>
      <p:bldP spid="114" grpId="0"/>
      <p:bldP spid="115" grpId="0"/>
      <p:bldP spid="116" grpId="0"/>
      <p:bldP spid="48" grpId="0"/>
      <p:bldP spid="138" grpId="0"/>
      <p:bldP spid="143" grpId="0"/>
      <p:bldP spid="1034" grpId="0"/>
      <p:bldP spid="160" grpId="0"/>
      <p:bldP spid="1038" grpId="0" animBg="1"/>
      <p:bldP spid="2" grpId="0" animBg="1"/>
      <p:bldP spid="117" grpId="0" animBg="1"/>
      <p:bldP spid="119" grpId="0" animBg="1"/>
      <p:bldP spid="120" grpId="0" animBg="1"/>
      <p:bldP spid="121" grpId="0" animBg="1"/>
      <p:bldP spid="123" grpId="0" animBg="1"/>
      <p:bldP spid="125" grpId="0" animBg="1"/>
      <p:bldP spid="126" grpId="0" animBg="1"/>
      <p:bldP spid="3" grpId="0" animBg="1"/>
      <p:bldP spid="127" grpId="0" animBg="1"/>
      <p:bldP spid="1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Call Routing in </a:t>
            </a:r>
            <a:r>
              <a:rPr lang="en-IN" dirty="0" smtClean="0"/>
              <a:t>GSM: </a:t>
            </a:r>
            <a:r>
              <a:rPr lang="en-IN" b="0" dirty="0" smtClean="0"/>
              <a:t>Mobile </a:t>
            </a:r>
            <a:r>
              <a:rPr lang="en-IN" b="0" dirty="0"/>
              <a:t>Phone to Public Switched Telephone </a:t>
            </a:r>
            <a:r>
              <a:rPr lang="en-IN" b="0" dirty="0" smtClean="0"/>
              <a:t>Network</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Mobile phone subscriber will </a:t>
            </a:r>
            <a:r>
              <a:rPr lang="en-US" dirty="0" smtClean="0">
                <a:solidFill>
                  <a:srgbClr val="5430AA"/>
                </a:solidFill>
              </a:rPr>
              <a:t>dial</a:t>
            </a:r>
            <a:r>
              <a:rPr lang="en-US" dirty="0" smtClean="0"/>
              <a:t> a number on PSTN network</a:t>
            </a:r>
          </a:p>
          <a:p>
            <a:pPr marL="457200" indent="-457200">
              <a:buFont typeface="+mj-lt"/>
              <a:buAutoNum type="arabicPeriod"/>
            </a:pPr>
            <a:r>
              <a:rPr lang="en-US" dirty="0" smtClean="0"/>
              <a:t>To identify the communicating network the MSC will receive the message </a:t>
            </a:r>
            <a:r>
              <a:rPr lang="en-IN" dirty="0"/>
              <a:t>of a call </a:t>
            </a:r>
            <a:r>
              <a:rPr lang="en-IN" dirty="0" smtClean="0"/>
              <a:t>request</a:t>
            </a:r>
            <a:r>
              <a:rPr lang="en-US" dirty="0" smtClean="0"/>
              <a:t> through BTS and BSC respectively.</a:t>
            </a:r>
          </a:p>
          <a:p>
            <a:pPr marL="457200" indent="-457200">
              <a:buFont typeface="+mj-lt"/>
              <a:buAutoNum type="arabicPeriod"/>
            </a:pPr>
            <a:r>
              <a:rPr lang="en-US" dirty="0" smtClean="0"/>
              <a:t>The MSC checks if the MS is authorized to access the destination network. If YES, then Destination MS is activated, else the service will be denied.</a:t>
            </a:r>
            <a:endParaRPr lang="en-IN" dirty="0" smtClean="0"/>
          </a:p>
          <a:p>
            <a:pPr marL="457200" indent="-457200">
              <a:buFont typeface="+mj-lt"/>
              <a:buAutoNum type="arabicPeriod"/>
            </a:pPr>
            <a:r>
              <a:rPr lang="en-US" dirty="0" smtClean="0"/>
              <a:t>MSC will ask the destination BSC to allocate a traffic channel (radio channel + time slot)</a:t>
            </a:r>
          </a:p>
          <a:p>
            <a:pPr marL="457200" indent="-457200">
              <a:buFont typeface="+mj-lt"/>
              <a:buAutoNum type="arabicPeriod"/>
            </a:pPr>
            <a:r>
              <a:rPr lang="en-US" dirty="0" smtClean="0"/>
              <a:t>The destination BSC will then allocates the traffic channel and pass the information to PSTN telephone.</a:t>
            </a:r>
            <a:endParaRPr lang="en-IN" dirty="0" smtClean="0"/>
          </a:p>
        </p:txBody>
      </p:sp>
      <p:pic>
        <p:nvPicPr>
          <p:cNvPr id="109" name="Picture 108"/>
          <p:cNvPicPr>
            <a:picLocks noChangeAspect="1"/>
          </p:cNvPicPr>
          <p:nvPr/>
        </p:nvPicPr>
        <p:blipFill>
          <a:blip r:embed="rId2"/>
          <a:stretch>
            <a:fillRect/>
          </a:stretch>
        </p:blipFill>
        <p:spPr>
          <a:xfrm>
            <a:off x="7661165" y="4044864"/>
            <a:ext cx="4530835" cy="2409145"/>
          </a:xfrm>
          <a:prstGeom prst="rect">
            <a:avLst/>
          </a:prstGeom>
        </p:spPr>
      </p:pic>
    </p:spTree>
    <p:extLst>
      <p:ext uri="{BB962C8B-B14F-4D97-AF65-F5344CB8AC3E}">
        <p14:creationId xmlns:p14="http://schemas.microsoft.com/office/powerpoint/2010/main" val="95999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Call Routing in </a:t>
            </a:r>
            <a:r>
              <a:rPr lang="en-IN" dirty="0" smtClean="0"/>
              <a:t>GSM: </a:t>
            </a:r>
            <a:r>
              <a:rPr lang="en-IN" b="0" dirty="0" smtClean="0"/>
              <a:t>Mobile </a:t>
            </a:r>
            <a:r>
              <a:rPr lang="en-IN" b="0" dirty="0"/>
              <a:t>Phone to Public Switched Telephone </a:t>
            </a:r>
            <a:r>
              <a:rPr lang="en-IN" b="0" dirty="0" smtClean="0"/>
              <a:t>Network</a:t>
            </a:r>
            <a:endParaRPr lang="en-IN" dirty="0"/>
          </a:p>
        </p:txBody>
      </p:sp>
      <p:pic>
        <p:nvPicPr>
          <p:cNvPr id="109" name="Picture 108"/>
          <p:cNvPicPr>
            <a:picLocks noChangeAspect="1"/>
          </p:cNvPicPr>
          <p:nvPr/>
        </p:nvPicPr>
        <p:blipFill>
          <a:blip r:embed="rId2"/>
          <a:stretch>
            <a:fillRect/>
          </a:stretch>
        </p:blipFill>
        <p:spPr>
          <a:xfrm>
            <a:off x="7661165" y="4044864"/>
            <a:ext cx="4530835" cy="2409145"/>
          </a:xfrm>
          <a:prstGeom prst="rect">
            <a:avLst/>
          </a:prstGeom>
        </p:spPr>
      </p:pic>
      <p:sp>
        <p:nvSpPr>
          <p:cNvPr id="110" name="Rectangle 109"/>
          <p:cNvSpPr/>
          <p:nvPr/>
        </p:nvSpPr>
        <p:spPr>
          <a:xfrm>
            <a:off x="0" y="711201"/>
            <a:ext cx="11762981" cy="2599686"/>
          </a:xfrm>
          <a:prstGeom prst="rect">
            <a:avLst/>
          </a:prstGeom>
        </p:spPr>
        <p:txBody>
          <a:bodyPr wrap="square">
            <a:spAutoFit/>
          </a:bodyPr>
          <a:lstStyle/>
          <a:p>
            <a:pPr marL="457200" indent="-457200" algn="just">
              <a:lnSpc>
                <a:spcPct val="90000"/>
              </a:lnSpc>
              <a:spcBef>
                <a:spcPts val="1000"/>
              </a:spcBef>
              <a:buClr>
                <a:srgbClr val="5430AA"/>
              </a:buClr>
              <a:buFont typeface="+mj-lt"/>
              <a:buAutoNum type="arabicPeriod" startAt="6"/>
            </a:pPr>
            <a:r>
              <a:rPr lang="en-IN" sz="2400" dirty="0"/>
              <a:t>The called party answers the call and the conversation takes </a:t>
            </a:r>
            <a:r>
              <a:rPr lang="en-IN" sz="2400" dirty="0" smtClean="0"/>
              <a:t>place</a:t>
            </a:r>
          </a:p>
          <a:p>
            <a:pPr marL="457200" indent="-457200" algn="just">
              <a:lnSpc>
                <a:spcPct val="90000"/>
              </a:lnSpc>
              <a:spcBef>
                <a:spcPts val="1000"/>
              </a:spcBef>
              <a:buClr>
                <a:srgbClr val="5430AA"/>
              </a:buClr>
              <a:buFont typeface="+mj-lt"/>
              <a:buAutoNum type="arabicPeriod" startAt="6"/>
            </a:pPr>
            <a:r>
              <a:rPr lang="en-IN" sz="2400" dirty="0"/>
              <a:t>The </a:t>
            </a:r>
            <a:r>
              <a:rPr lang="en-IN" sz="2400" dirty="0" smtClean="0"/>
              <a:t>MS </a:t>
            </a:r>
            <a:r>
              <a:rPr lang="en-IN" sz="2400" dirty="0"/>
              <a:t>keeps on taking measurements of the radio channels in the present cell and the neighbouring cells and passes the information to the BSC</a:t>
            </a:r>
            <a:r>
              <a:rPr lang="en-IN" sz="2400" dirty="0" smtClean="0"/>
              <a:t>.</a:t>
            </a:r>
          </a:p>
          <a:p>
            <a:pPr marL="457200" indent="-457200" algn="just">
              <a:lnSpc>
                <a:spcPct val="90000"/>
              </a:lnSpc>
              <a:spcBef>
                <a:spcPts val="1000"/>
              </a:spcBef>
              <a:buClr>
                <a:srgbClr val="5430AA"/>
              </a:buClr>
              <a:buFont typeface="+mj-lt"/>
              <a:buAutoNum type="arabicPeriod" startAt="6"/>
            </a:pPr>
            <a:r>
              <a:rPr lang="en-IN" sz="2400" dirty="0" smtClean="0"/>
              <a:t>The </a:t>
            </a:r>
            <a:r>
              <a:rPr lang="en-IN" sz="2400" dirty="0"/>
              <a:t>BSC decides if a handover is required. </a:t>
            </a:r>
            <a:endParaRPr lang="en-IN" sz="2400" dirty="0" smtClean="0"/>
          </a:p>
          <a:p>
            <a:pPr marL="457200" indent="-457200" algn="just">
              <a:lnSpc>
                <a:spcPct val="90000"/>
              </a:lnSpc>
              <a:spcBef>
                <a:spcPts val="1000"/>
              </a:spcBef>
              <a:buClr>
                <a:srgbClr val="5430AA"/>
              </a:buClr>
              <a:buFont typeface="+mj-lt"/>
              <a:buAutoNum type="arabicPeriod" startAt="6"/>
            </a:pPr>
            <a:r>
              <a:rPr lang="en-IN" sz="2400" dirty="0" smtClean="0"/>
              <a:t>If </a:t>
            </a:r>
            <a:r>
              <a:rPr lang="en-IN" sz="2400" dirty="0"/>
              <a:t>so, a new traffic channel is allocated to the mobile station and the handover takes place. </a:t>
            </a:r>
            <a:endParaRPr lang="en-IN" sz="2400" dirty="0" smtClean="0"/>
          </a:p>
          <a:p>
            <a:pPr marL="457200" indent="-457200" algn="just">
              <a:lnSpc>
                <a:spcPct val="90000"/>
              </a:lnSpc>
              <a:spcBef>
                <a:spcPts val="1000"/>
              </a:spcBef>
              <a:buClr>
                <a:srgbClr val="5430AA"/>
              </a:buClr>
              <a:buFont typeface="+mj-lt"/>
              <a:buAutoNum type="arabicPeriod" startAt="6"/>
            </a:pPr>
            <a:r>
              <a:rPr lang="en-IN" sz="2400" dirty="0" smtClean="0"/>
              <a:t>If </a:t>
            </a:r>
            <a:r>
              <a:rPr lang="en-IN" sz="2400" dirty="0"/>
              <a:t>handover is not required, the mobile station continues to transmit in the same frequency.</a:t>
            </a:r>
          </a:p>
        </p:txBody>
      </p:sp>
    </p:spTree>
    <p:extLst>
      <p:ext uri="{BB962C8B-B14F-4D97-AF65-F5344CB8AC3E}">
        <p14:creationId xmlns:p14="http://schemas.microsoft.com/office/powerpoint/2010/main" val="115908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14401" y="0"/>
            <a:ext cx="11277600" cy="6514094"/>
          </a:xfrm>
          <a:prstGeom prst="rect">
            <a:avLst/>
          </a:prstGeom>
        </p:spPr>
      </p:pic>
      <p:sp>
        <p:nvSpPr>
          <p:cNvPr id="2" name="Rectangle 1"/>
          <p:cNvSpPr/>
          <p:nvPr/>
        </p:nvSpPr>
        <p:spPr>
          <a:xfrm rot="16200000">
            <a:off x="-2072041" y="2793786"/>
            <a:ext cx="4605748" cy="461665"/>
          </a:xfrm>
          <a:prstGeom prst="rect">
            <a:avLst/>
          </a:prstGeom>
        </p:spPr>
        <p:txBody>
          <a:bodyPr wrap="none">
            <a:spAutoFit/>
          </a:bodyPr>
          <a:lstStyle/>
          <a:p>
            <a:r>
              <a:rPr lang="en-IN" sz="2400" b="1" dirty="0">
                <a:solidFill>
                  <a:srgbClr val="000000"/>
                </a:solidFill>
              </a:rPr>
              <a:t>Multiple access in Wireless System </a:t>
            </a:r>
            <a:endParaRPr lang="en-IN" sz="2400" dirty="0"/>
          </a:p>
        </p:txBody>
      </p:sp>
    </p:spTree>
    <p:extLst>
      <p:ext uri="{BB962C8B-B14F-4D97-AF65-F5344CB8AC3E}">
        <p14:creationId xmlns:p14="http://schemas.microsoft.com/office/powerpoint/2010/main" val="532771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22350" y="567266"/>
          <a:ext cx="10423525" cy="5533122"/>
        </p:xfrm>
        <a:graphic>
          <a:graphicData uri="http://schemas.openxmlformats.org/drawingml/2006/table">
            <a:tbl>
              <a:tblPr firstRow="1" bandRow="1">
                <a:tableStyleId>{5C22544A-7EE6-4342-B048-85BDC9FD1C3A}</a:tableStyleId>
              </a:tblPr>
              <a:tblGrid>
                <a:gridCol w="1489075"/>
                <a:gridCol w="1489075"/>
                <a:gridCol w="1489075"/>
                <a:gridCol w="1489075"/>
                <a:gridCol w="1489075"/>
                <a:gridCol w="1489075"/>
                <a:gridCol w="1489075"/>
              </a:tblGrid>
              <a:tr h="880534">
                <a:tc>
                  <a:txBody>
                    <a:bodyPr/>
                    <a:lstStyle/>
                    <a:p>
                      <a:pPr algn="ctr"/>
                      <a:r>
                        <a:rPr lang="en-US" dirty="0" smtClean="0">
                          <a:solidFill>
                            <a:schemeClr val="tx1"/>
                          </a:solidFill>
                        </a:rPr>
                        <a:t>Fixed Subscriber</a:t>
                      </a:r>
                      <a:endParaRPr lang="en-IN" dirty="0">
                        <a:solidFill>
                          <a:schemeClr val="tx1"/>
                        </a:solidFill>
                      </a:endParaRPr>
                    </a:p>
                  </a:txBody>
                  <a:tcPr>
                    <a:solidFill>
                      <a:srgbClr val="9900CC">
                        <a:alpha val="27000"/>
                      </a:srgbClr>
                    </a:solidFill>
                  </a:tcPr>
                </a:tc>
                <a:tc>
                  <a:txBody>
                    <a:bodyPr/>
                    <a:lstStyle/>
                    <a:p>
                      <a:pPr algn="ctr"/>
                      <a:r>
                        <a:rPr lang="en-US" dirty="0" smtClean="0">
                          <a:solidFill>
                            <a:schemeClr val="tx1"/>
                          </a:solidFill>
                        </a:rPr>
                        <a:t>PSTN/ISDN Exchange</a:t>
                      </a:r>
                      <a:endParaRPr lang="en-IN" dirty="0">
                        <a:solidFill>
                          <a:schemeClr val="tx1"/>
                        </a:solidFill>
                      </a:endParaRPr>
                    </a:p>
                  </a:txBody>
                  <a:tcPr>
                    <a:solidFill>
                      <a:srgbClr val="9900CC">
                        <a:alpha val="27000"/>
                      </a:srgbClr>
                    </a:solidFill>
                  </a:tcPr>
                </a:tc>
                <a:tc>
                  <a:txBody>
                    <a:bodyPr/>
                    <a:lstStyle/>
                    <a:p>
                      <a:pPr algn="ctr"/>
                      <a:r>
                        <a:rPr lang="en-US" dirty="0" smtClean="0">
                          <a:solidFill>
                            <a:schemeClr val="tx1"/>
                          </a:solidFill>
                        </a:rPr>
                        <a:t>Gateway MSC</a:t>
                      </a:r>
                      <a:endParaRPr lang="en-IN" dirty="0">
                        <a:solidFill>
                          <a:schemeClr val="tx1"/>
                        </a:solidFill>
                      </a:endParaRPr>
                    </a:p>
                  </a:txBody>
                  <a:tcPr>
                    <a:solidFill>
                      <a:srgbClr val="9900CC">
                        <a:alpha val="27000"/>
                      </a:srgbClr>
                    </a:solidFill>
                  </a:tcPr>
                </a:tc>
                <a:tc>
                  <a:txBody>
                    <a:bodyPr/>
                    <a:lstStyle/>
                    <a:p>
                      <a:pPr algn="ctr"/>
                      <a:r>
                        <a:rPr lang="en-US" dirty="0" smtClean="0">
                          <a:solidFill>
                            <a:schemeClr val="tx1"/>
                          </a:solidFill>
                        </a:rPr>
                        <a:t>Home Location Register</a:t>
                      </a:r>
                      <a:endParaRPr lang="en-IN" dirty="0">
                        <a:solidFill>
                          <a:schemeClr val="tx1"/>
                        </a:solidFill>
                      </a:endParaRPr>
                    </a:p>
                  </a:txBody>
                  <a:tcPr>
                    <a:solidFill>
                      <a:srgbClr val="9900CC">
                        <a:alpha val="27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PSTN/ISDN Exchange</a:t>
                      </a:r>
                      <a:endParaRPr lang="en-IN" dirty="0" smtClean="0">
                        <a:solidFill>
                          <a:schemeClr val="tx1"/>
                        </a:solidFill>
                      </a:endParaRPr>
                    </a:p>
                  </a:txBody>
                  <a:tcPr>
                    <a:solidFill>
                      <a:srgbClr val="9900CC">
                        <a:alpha val="27000"/>
                      </a:srgbClr>
                    </a:solidFill>
                  </a:tcPr>
                </a:tc>
                <a:tc>
                  <a:txBody>
                    <a:bodyPr/>
                    <a:lstStyle/>
                    <a:p>
                      <a:pPr algn="ctr"/>
                      <a:r>
                        <a:rPr lang="en-US" dirty="0" smtClean="0">
                          <a:solidFill>
                            <a:schemeClr val="tx1"/>
                          </a:solidFill>
                        </a:rPr>
                        <a:t>MSC/VLR</a:t>
                      </a:r>
                      <a:endParaRPr lang="en-IN" dirty="0">
                        <a:solidFill>
                          <a:schemeClr val="tx1"/>
                        </a:solidFill>
                      </a:endParaRPr>
                    </a:p>
                  </a:txBody>
                  <a:tcPr>
                    <a:solidFill>
                      <a:srgbClr val="9900CC">
                        <a:alpha val="27000"/>
                      </a:srgbClr>
                    </a:solidFill>
                  </a:tcPr>
                </a:tc>
                <a:tc>
                  <a:txBody>
                    <a:bodyPr/>
                    <a:lstStyle/>
                    <a:p>
                      <a:pPr algn="ctr"/>
                      <a:r>
                        <a:rPr lang="en-US" dirty="0" smtClean="0">
                          <a:solidFill>
                            <a:schemeClr val="tx1"/>
                          </a:solidFill>
                        </a:rPr>
                        <a:t>Mobile Station</a:t>
                      </a:r>
                      <a:endParaRPr lang="en-IN" dirty="0">
                        <a:solidFill>
                          <a:schemeClr val="tx1"/>
                        </a:solidFill>
                      </a:endParaRPr>
                    </a:p>
                  </a:txBody>
                  <a:tcPr>
                    <a:solidFill>
                      <a:srgbClr val="9900CC">
                        <a:alpha val="27000"/>
                      </a:srgbClr>
                    </a:solidFill>
                  </a:tcPr>
                </a:tc>
              </a:tr>
              <a:tr h="4618722">
                <a:tc>
                  <a:txBody>
                    <a:bodyPr/>
                    <a:lstStyle/>
                    <a:p>
                      <a:endParaRPr lang="en-IN" dirty="0"/>
                    </a:p>
                  </a:txBody>
                  <a:tcPr>
                    <a:solidFill>
                      <a:schemeClr val="bg1"/>
                    </a:solidFill>
                  </a:tcPr>
                </a:tc>
                <a:tc>
                  <a:txBody>
                    <a:bodyPr/>
                    <a:lstStyle/>
                    <a:p>
                      <a:endParaRPr lang="en-IN" dirty="0"/>
                    </a:p>
                  </a:txBody>
                  <a:tcPr>
                    <a:solidFill>
                      <a:schemeClr val="bg1"/>
                    </a:solidFill>
                  </a:tcPr>
                </a:tc>
                <a:tc>
                  <a:txBody>
                    <a:bodyPr/>
                    <a:lstStyle/>
                    <a:p>
                      <a:endParaRPr lang="en-IN" dirty="0"/>
                    </a:p>
                  </a:txBody>
                  <a:tcPr>
                    <a:solidFill>
                      <a:schemeClr val="bg1"/>
                    </a:solidFill>
                  </a:tcPr>
                </a:tc>
                <a:tc>
                  <a:txBody>
                    <a:bodyPr/>
                    <a:lstStyle/>
                    <a:p>
                      <a:endParaRPr lang="en-IN" dirty="0"/>
                    </a:p>
                  </a:txBody>
                  <a:tcPr>
                    <a:solidFill>
                      <a:schemeClr val="bg1"/>
                    </a:solidFill>
                  </a:tcPr>
                </a:tc>
                <a:tc>
                  <a:txBody>
                    <a:bodyPr/>
                    <a:lstStyle/>
                    <a:p>
                      <a:endParaRPr lang="en-IN" dirty="0"/>
                    </a:p>
                  </a:txBody>
                  <a:tcPr>
                    <a:solidFill>
                      <a:schemeClr val="bg1"/>
                    </a:solidFill>
                  </a:tcPr>
                </a:tc>
                <a:tc>
                  <a:txBody>
                    <a:bodyPr/>
                    <a:lstStyle/>
                    <a:p>
                      <a:endParaRPr lang="en-IN" dirty="0"/>
                    </a:p>
                  </a:txBody>
                  <a:tcPr>
                    <a:solidFill>
                      <a:schemeClr val="bg1"/>
                    </a:solidFill>
                  </a:tcPr>
                </a:tc>
                <a:tc>
                  <a:txBody>
                    <a:bodyPr/>
                    <a:lstStyle/>
                    <a:p>
                      <a:endParaRPr lang="en-IN" dirty="0"/>
                    </a:p>
                  </a:txBody>
                  <a:tcPr>
                    <a:solidFill>
                      <a:schemeClr val="bg1"/>
                    </a:solidFill>
                  </a:tcPr>
                </a:tc>
              </a:tr>
            </a:tbl>
          </a:graphicData>
        </a:graphic>
      </p:graphicFrame>
      <p:cxnSp>
        <p:nvCxnSpPr>
          <p:cNvPr id="3" name="Straight Connector 2"/>
          <p:cNvCxnSpPr/>
          <p:nvPr/>
        </p:nvCxnSpPr>
        <p:spPr>
          <a:xfrm>
            <a:off x="1771650" y="1524000"/>
            <a:ext cx="0" cy="410400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3254829" y="1524000"/>
            <a:ext cx="0" cy="410400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738008" y="1524000"/>
            <a:ext cx="0" cy="4104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6221187" y="1524000"/>
            <a:ext cx="0" cy="410400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7704366" y="1524000"/>
            <a:ext cx="0" cy="41040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9187545" y="1524000"/>
            <a:ext cx="0" cy="410400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10670724" y="1524000"/>
            <a:ext cx="0" cy="410400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rot="21152866">
            <a:off x="1771650" y="1524000"/>
            <a:ext cx="1483176" cy="381000"/>
          </a:xfrm>
          <a:prstGeom prst="straightConnector1">
            <a:avLst/>
          </a:prstGeom>
          <a:ln w="19050">
            <a:solidFill>
              <a:srgbClr val="9900CC"/>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544317">
            <a:off x="2092387" y="1720333"/>
            <a:ext cx="931665" cy="369332"/>
          </a:xfrm>
          <a:prstGeom prst="rect">
            <a:avLst/>
          </a:prstGeom>
          <a:noFill/>
        </p:spPr>
        <p:txBody>
          <a:bodyPr wrap="none" rtlCol="0">
            <a:spAutoFit/>
          </a:bodyPr>
          <a:lstStyle/>
          <a:p>
            <a:r>
              <a:rPr lang="en-US" dirty="0" smtClean="0">
                <a:solidFill>
                  <a:srgbClr val="9900CC"/>
                </a:solidFill>
              </a:rPr>
              <a:t>MSISDN</a:t>
            </a:r>
            <a:endParaRPr lang="en-IN" dirty="0">
              <a:solidFill>
                <a:srgbClr val="9900CC"/>
              </a:solidFill>
            </a:endParaRPr>
          </a:p>
        </p:txBody>
      </p:sp>
      <p:cxnSp>
        <p:nvCxnSpPr>
          <p:cNvPr id="20" name="Straight Arrow Connector 19"/>
          <p:cNvCxnSpPr/>
          <p:nvPr/>
        </p:nvCxnSpPr>
        <p:spPr>
          <a:xfrm>
            <a:off x="3255292" y="1810943"/>
            <a:ext cx="1500694" cy="188632"/>
          </a:xfrm>
          <a:prstGeom prst="straightConnector1">
            <a:avLst/>
          </a:prstGeom>
          <a:ln w="19050">
            <a:solidFill>
              <a:srgbClr val="9900CC"/>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544317">
            <a:off x="3594473" y="1909483"/>
            <a:ext cx="931665" cy="369332"/>
          </a:xfrm>
          <a:prstGeom prst="rect">
            <a:avLst/>
          </a:prstGeom>
          <a:noFill/>
        </p:spPr>
        <p:txBody>
          <a:bodyPr wrap="none" rtlCol="0">
            <a:spAutoFit/>
          </a:bodyPr>
          <a:lstStyle/>
          <a:p>
            <a:r>
              <a:rPr lang="en-US" dirty="0" smtClean="0">
                <a:solidFill>
                  <a:srgbClr val="9900CC"/>
                </a:solidFill>
              </a:rPr>
              <a:t>MSISDN</a:t>
            </a:r>
            <a:endParaRPr lang="en-IN" dirty="0">
              <a:solidFill>
                <a:srgbClr val="9900CC"/>
              </a:solidFill>
            </a:endParaRPr>
          </a:p>
        </p:txBody>
      </p:sp>
      <p:cxnSp>
        <p:nvCxnSpPr>
          <p:cNvPr id="23" name="Straight Arrow Connector 22"/>
          <p:cNvCxnSpPr/>
          <p:nvPr/>
        </p:nvCxnSpPr>
        <p:spPr>
          <a:xfrm rot="21152866">
            <a:off x="4738475" y="1934111"/>
            <a:ext cx="1483176" cy="381000"/>
          </a:xfrm>
          <a:prstGeom prst="straightConnector1">
            <a:avLst/>
          </a:prstGeom>
          <a:ln w="19050">
            <a:solidFill>
              <a:srgbClr val="9900CC"/>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544317">
            <a:off x="5059212" y="2130444"/>
            <a:ext cx="931665" cy="369332"/>
          </a:xfrm>
          <a:prstGeom prst="rect">
            <a:avLst/>
          </a:prstGeom>
          <a:noFill/>
        </p:spPr>
        <p:txBody>
          <a:bodyPr wrap="none" rtlCol="0">
            <a:spAutoFit/>
          </a:bodyPr>
          <a:lstStyle/>
          <a:p>
            <a:r>
              <a:rPr lang="en-US" dirty="0" smtClean="0">
                <a:solidFill>
                  <a:srgbClr val="9900CC"/>
                </a:solidFill>
              </a:rPr>
              <a:t>MSISDN</a:t>
            </a:r>
            <a:endParaRPr lang="en-IN" dirty="0">
              <a:solidFill>
                <a:srgbClr val="9900CC"/>
              </a:solidFill>
            </a:endParaRPr>
          </a:p>
        </p:txBody>
      </p:sp>
      <p:cxnSp>
        <p:nvCxnSpPr>
          <p:cNvPr id="25" name="Straight Arrow Connector 24"/>
          <p:cNvCxnSpPr/>
          <p:nvPr/>
        </p:nvCxnSpPr>
        <p:spPr>
          <a:xfrm>
            <a:off x="6202747" y="2210070"/>
            <a:ext cx="2984798" cy="360847"/>
          </a:xfrm>
          <a:prstGeom prst="straightConnector1">
            <a:avLst/>
          </a:prstGeom>
          <a:ln w="19050">
            <a:solidFill>
              <a:srgbClr val="9900CC"/>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443030">
            <a:off x="7106973" y="2025404"/>
            <a:ext cx="595035" cy="369332"/>
          </a:xfrm>
          <a:prstGeom prst="rect">
            <a:avLst/>
          </a:prstGeom>
          <a:noFill/>
        </p:spPr>
        <p:txBody>
          <a:bodyPr wrap="none" rtlCol="0">
            <a:spAutoFit/>
          </a:bodyPr>
          <a:lstStyle/>
          <a:p>
            <a:r>
              <a:rPr lang="en-US" dirty="0" smtClean="0">
                <a:solidFill>
                  <a:srgbClr val="9900CC"/>
                </a:solidFill>
              </a:rPr>
              <a:t>IMSI</a:t>
            </a:r>
            <a:endParaRPr lang="en-IN" dirty="0">
              <a:solidFill>
                <a:srgbClr val="9900CC"/>
              </a:solidFill>
            </a:endParaRPr>
          </a:p>
        </p:txBody>
      </p:sp>
      <p:cxnSp>
        <p:nvCxnSpPr>
          <p:cNvPr id="37" name="Straight Arrow Connector 36"/>
          <p:cNvCxnSpPr/>
          <p:nvPr/>
        </p:nvCxnSpPr>
        <p:spPr>
          <a:xfrm flipH="1">
            <a:off x="6240095" y="2570917"/>
            <a:ext cx="2947450" cy="912512"/>
          </a:xfrm>
          <a:prstGeom prst="straightConnector1">
            <a:avLst/>
          </a:prstGeom>
          <a:ln w="19050">
            <a:solidFill>
              <a:srgbClr val="9900CC"/>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20545169">
            <a:off x="7039837" y="3166053"/>
            <a:ext cx="744114" cy="369332"/>
          </a:xfrm>
          <a:prstGeom prst="rect">
            <a:avLst/>
          </a:prstGeom>
          <a:noFill/>
        </p:spPr>
        <p:txBody>
          <a:bodyPr wrap="none" rtlCol="0">
            <a:spAutoFit/>
          </a:bodyPr>
          <a:lstStyle/>
          <a:p>
            <a:r>
              <a:rPr lang="en-US" dirty="0" smtClean="0">
                <a:solidFill>
                  <a:srgbClr val="9900CC"/>
                </a:solidFill>
              </a:rPr>
              <a:t>MSRN</a:t>
            </a:r>
            <a:endParaRPr lang="en-IN" dirty="0">
              <a:solidFill>
                <a:srgbClr val="9900CC"/>
              </a:solidFill>
            </a:endParaRPr>
          </a:p>
        </p:txBody>
      </p:sp>
      <p:cxnSp>
        <p:nvCxnSpPr>
          <p:cNvPr id="40" name="Straight Arrow Connector 39"/>
          <p:cNvCxnSpPr/>
          <p:nvPr/>
        </p:nvCxnSpPr>
        <p:spPr>
          <a:xfrm flipH="1">
            <a:off x="4738008" y="3483429"/>
            <a:ext cx="1502087" cy="435428"/>
          </a:xfrm>
          <a:prstGeom prst="straightConnector1">
            <a:avLst/>
          </a:prstGeom>
          <a:ln w="19050">
            <a:solidFill>
              <a:srgbClr val="9900CC"/>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20545169">
            <a:off x="5320688" y="3699350"/>
            <a:ext cx="744114" cy="369332"/>
          </a:xfrm>
          <a:prstGeom prst="rect">
            <a:avLst/>
          </a:prstGeom>
          <a:noFill/>
        </p:spPr>
        <p:txBody>
          <a:bodyPr wrap="none" rtlCol="0">
            <a:spAutoFit/>
          </a:bodyPr>
          <a:lstStyle/>
          <a:p>
            <a:r>
              <a:rPr lang="en-US" dirty="0" smtClean="0">
                <a:solidFill>
                  <a:srgbClr val="9900CC"/>
                </a:solidFill>
              </a:rPr>
              <a:t>MSRN</a:t>
            </a:r>
            <a:endParaRPr lang="en-IN" dirty="0">
              <a:solidFill>
                <a:srgbClr val="9900CC"/>
              </a:solidFill>
            </a:endParaRPr>
          </a:p>
        </p:txBody>
      </p:sp>
      <p:cxnSp>
        <p:nvCxnSpPr>
          <p:cNvPr id="42" name="Straight Arrow Connector 41"/>
          <p:cNvCxnSpPr/>
          <p:nvPr/>
        </p:nvCxnSpPr>
        <p:spPr>
          <a:xfrm>
            <a:off x="4728788" y="3950097"/>
            <a:ext cx="2975578" cy="601554"/>
          </a:xfrm>
          <a:prstGeom prst="straightConnector1">
            <a:avLst/>
          </a:prstGeom>
          <a:ln w="19050">
            <a:solidFill>
              <a:srgbClr val="9900CC"/>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812476">
            <a:off x="6309031" y="4334755"/>
            <a:ext cx="914457" cy="369332"/>
          </a:xfrm>
          <a:prstGeom prst="rect">
            <a:avLst/>
          </a:prstGeom>
          <a:noFill/>
        </p:spPr>
        <p:txBody>
          <a:bodyPr wrap="square" rtlCol="0">
            <a:spAutoFit/>
          </a:bodyPr>
          <a:lstStyle/>
          <a:p>
            <a:r>
              <a:rPr lang="en-US" dirty="0" smtClean="0">
                <a:solidFill>
                  <a:srgbClr val="9900CC"/>
                </a:solidFill>
              </a:rPr>
              <a:t>MSRN</a:t>
            </a:r>
            <a:endParaRPr lang="en-IN" dirty="0">
              <a:solidFill>
                <a:srgbClr val="9900CC"/>
              </a:solidFill>
            </a:endParaRPr>
          </a:p>
        </p:txBody>
      </p:sp>
      <p:cxnSp>
        <p:nvCxnSpPr>
          <p:cNvPr id="45" name="Straight Arrow Connector 44"/>
          <p:cNvCxnSpPr/>
          <p:nvPr/>
        </p:nvCxnSpPr>
        <p:spPr>
          <a:xfrm>
            <a:off x="7704366" y="4551651"/>
            <a:ext cx="1492400" cy="328770"/>
          </a:xfrm>
          <a:prstGeom prst="straightConnector1">
            <a:avLst/>
          </a:prstGeom>
          <a:ln w="19050">
            <a:solidFill>
              <a:srgbClr val="9900CC"/>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rot="742513">
            <a:off x="8025283" y="4667013"/>
            <a:ext cx="931665" cy="369332"/>
          </a:xfrm>
          <a:prstGeom prst="rect">
            <a:avLst/>
          </a:prstGeom>
          <a:noFill/>
        </p:spPr>
        <p:txBody>
          <a:bodyPr wrap="square" rtlCol="0">
            <a:spAutoFit/>
          </a:bodyPr>
          <a:lstStyle/>
          <a:p>
            <a:r>
              <a:rPr lang="en-US" dirty="0" smtClean="0">
                <a:solidFill>
                  <a:srgbClr val="9900CC"/>
                </a:solidFill>
              </a:rPr>
              <a:t>MSRN</a:t>
            </a:r>
            <a:endParaRPr lang="en-IN" dirty="0">
              <a:solidFill>
                <a:srgbClr val="9900CC"/>
              </a:solidFill>
            </a:endParaRPr>
          </a:p>
        </p:txBody>
      </p:sp>
      <p:cxnSp>
        <p:nvCxnSpPr>
          <p:cNvPr id="50" name="Straight Arrow Connector 49"/>
          <p:cNvCxnSpPr/>
          <p:nvPr/>
        </p:nvCxnSpPr>
        <p:spPr>
          <a:xfrm>
            <a:off x="9194195" y="4883927"/>
            <a:ext cx="1492400" cy="328770"/>
          </a:xfrm>
          <a:prstGeom prst="straightConnector1">
            <a:avLst/>
          </a:prstGeom>
          <a:ln w="19050">
            <a:solidFill>
              <a:srgbClr val="9900CC"/>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742513">
            <a:off x="9515112" y="4999289"/>
            <a:ext cx="931665" cy="369332"/>
          </a:xfrm>
          <a:prstGeom prst="rect">
            <a:avLst/>
          </a:prstGeom>
          <a:noFill/>
        </p:spPr>
        <p:txBody>
          <a:bodyPr wrap="square" rtlCol="0">
            <a:spAutoFit/>
          </a:bodyPr>
          <a:lstStyle/>
          <a:p>
            <a:r>
              <a:rPr lang="en-US" dirty="0" smtClean="0">
                <a:solidFill>
                  <a:srgbClr val="9900CC"/>
                </a:solidFill>
              </a:rPr>
              <a:t>TMSI</a:t>
            </a:r>
            <a:endParaRPr lang="en-IN" dirty="0">
              <a:solidFill>
                <a:srgbClr val="9900CC"/>
              </a:solidFill>
            </a:endParaRPr>
          </a:p>
        </p:txBody>
      </p:sp>
      <p:sp>
        <p:nvSpPr>
          <p:cNvPr id="54" name="Rectangle 53"/>
          <p:cNvSpPr/>
          <p:nvPr/>
        </p:nvSpPr>
        <p:spPr>
          <a:xfrm>
            <a:off x="-15562" y="-21168"/>
            <a:ext cx="3661580" cy="615553"/>
          </a:xfrm>
          <a:prstGeom prst="rect">
            <a:avLst/>
          </a:prstGeom>
        </p:spPr>
        <p:txBody>
          <a:bodyPr wrap="none">
            <a:spAutoFit/>
          </a:bodyPr>
          <a:lstStyle/>
          <a:p>
            <a:r>
              <a:rPr lang="en-IN" sz="3400" b="1" dirty="0">
                <a:solidFill>
                  <a:srgbClr val="673BBA"/>
                </a:solidFill>
                <a:ea typeface="+mj-ea"/>
                <a:cs typeface="+mj-cs"/>
              </a:rPr>
              <a:t>Call Routing in GSM</a:t>
            </a:r>
            <a:endParaRPr lang="en-IN" dirty="0">
              <a:solidFill>
                <a:srgbClr val="673BBA"/>
              </a:solidFill>
            </a:endParaRPr>
          </a:p>
        </p:txBody>
      </p:sp>
      <p:graphicFrame>
        <p:nvGraphicFramePr>
          <p:cNvPr id="55" name="Table 54"/>
          <p:cNvGraphicFramePr>
            <a:graphicFrameLocks noGrp="1"/>
          </p:cNvGraphicFramePr>
          <p:nvPr>
            <p:extLst/>
          </p:nvPr>
        </p:nvGraphicFramePr>
        <p:xfrm>
          <a:off x="1367877" y="5983960"/>
          <a:ext cx="9669740" cy="609600"/>
        </p:xfrm>
        <a:graphic>
          <a:graphicData uri="http://schemas.openxmlformats.org/drawingml/2006/table">
            <a:tbl>
              <a:tblPr firstRow="1" bandRow="1">
                <a:tableStyleId>{5940675A-B579-460E-94D1-54222C63F5DA}</a:tableStyleId>
              </a:tblPr>
              <a:tblGrid>
                <a:gridCol w="4834870"/>
                <a:gridCol w="4834870"/>
              </a:tblGrid>
              <a:tr h="0">
                <a:tc>
                  <a:txBody>
                    <a:bodyPr/>
                    <a:lstStyle/>
                    <a:p>
                      <a:r>
                        <a:rPr lang="en-US" sz="1400" dirty="0" smtClean="0"/>
                        <a:t>MSISDN: Mobile Subscriber ISDN</a:t>
                      </a:r>
                      <a:endParaRPr lang="en-IN"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IMSI: I</a:t>
                      </a:r>
                      <a:r>
                        <a:rPr lang="en-IN" sz="1400" b="0" i="0" kern="1200" dirty="0" smtClean="0">
                          <a:solidFill>
                            <a:schemeClr val="tx1"/>
                          </a:solidFill>
                          <a:effectLst/>
                          <a:latin typeface="+mn-lt"/>
                          <a:ea typeface="+mn-ea"/>
                          <a:cs typeface="+mn-cs"/>
                        </a:rPr>
                        <a:t>international Mobile Subscriber Identity</a:t>
                      </a:r>
                      <a:endParaRPr lang="en-IN"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0">
                <a:tc>
                  <a:txBody>
                    <a:bodyPr/>
                    <a:lstStyle/>
                    <a:p>
                      <a:r>
                        <a:rPr lang="en-US" sz="1400" dirty="0" smtClean="0"/>
                        <a:t>TMSI: </a:t>
                      </a:r>
                      <a:r>
                        <a:rPr lang="en-IN" sz="1400" b="0" i="0" kern="1200" dirty="0" smtClean="0">
                          <a:solidFill>
                            <a:schemeClr val="tx1"/>
                          </a:solidFill>
                          <a:effectLst/>
                          <a:latin typeface="+mn-lt"/>
                          <a:ea typeface="+mn-ea"/>
                          <a:cs typeface="+mn-cs"/>
                        </a:rPr>
                        <a:t>Temporary Mobile Subscriber Identity </a:t>
                      </a:r>
                      <a:endParaRPr lang="en-IN"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MSRN:</a:t>
                      </a:r>
                      <a:r>
                        <a:rPr lang="en-IN" sz="1400" b="0" i="0" kern="1200" dirty="0" smtClean="0">
                          <a:solidFill>
                            <a:schemeClr val="tx1"/>
                          </a:solidFill>
                          <a:effectLst/>
                          <a:latin typeface="+mn-lt"/>
                          <a:ea typeface="+mn-ea"/>
                          <a:cs typeface="+mn-cs"/>
                        </a:rPr>
                        <a:t>Mobile Station Roaming Number</a:t>
                      </a:r>
                      <a:endParaRPr lang="en-IN" sz="1400"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60763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right)">
                                      <p:cBhvr>
                                        <p:cTn id="39" dur="500"/>
                                        <p:tgtEl>
                                          <p:spTgt spid="37"/>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right)">
                                      <p:cBhvr>
                                        <p:cTn id="47" dur="500"/>
                                        <p:tgtEl>
                                          <p:spTgt spid="40"/>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500"/>
                                        <p:tgtEl>
                                          <p:spTgt spid="42"/>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500"/>
                                        <p:tgtEl>
                                          <p:spTgt spid="45"/>
                                        </p:tgtEl>
                                      </p:cBhvr>
                                    </p:animEffec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wipe(left)">
                                      <p:cBhvr>
                                        <p:cTn id="71" dur="500"/>
                                        <p:tgtEl>
                                          <p:spTgt spid="50"/>
                                        </p:tgtEl>
                                      </p:cBhvr>
                                    </p:animEffec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4" grpId="0"/>
      <p:bldP spid="26" grpId="0"/>
      <p:bldP spid="38" grpId="0"/>
      <p:bldP spid="41" grpId="0"/>
      <p:bldP spid="43" grpId="0"/>
      <p:bldP spid="46"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Routing: </a:t>
            </a:r>
            <a:r>
              <a:rPr lang="en-IN" dirty="0" smtClean="0"/>
              <a:t>Mobile-originated</a:t>
            </a:r>
            <a:endParaRPr lang="en-IN" dirty="0"/>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02742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t>Mobile-originated call</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39219948"/>
              </p:ext>
            </p:extLst>
          </p:nvPr>
        </p:nvGraphicFramePr>
        <p:xfrm>
          <a:off x="0" y="711201"/>
          <a:ext cx="6088062" cy="173736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Step-1</a:t>
                      </a:r>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To initiate a call, the MS request for radio resource allocation to the BSS, which mediates further connection to the Mobile Switching Center (MSC). The BSS assigns the MS a channel with a given frequency and time slot.</a:t>
                      </a:r>
                    </a:p>
                    <a:p>
                      <a:endParaRPr lang="en-IN" dirty="0"/>
                    </a:p>
                  </a:txBody>
                  <a:tcPr/>
                </a:tc>
              </a:tr>
            </a:tbl>
          </a:graphicData>
        </a:graphic>
      </p:graphicFrame>
      <p:pic>
        <p:nvPicPr>
          <p:cNvPr id="4" name="Picture 3"/>
          <p:cNvPicPr>
            <a:picLocks noChangeAspect="1"/>
          </p:cNvPicPr>
          <p:nvPr/>
        </p:nvPicPr>
        <p:blipFill rotWithShape="1">
          <a:blip r:embed="rId2"/>
          <a:srcRect t="10559" r="49938"/>
          <a:stretch/>
        </p:blipFill>
        <p:spPr>
          <a:xfrm>
            <a:off x="6220420" y="711201"/>
            <a:ext cx="5855966" cy="4286468"/>
          </a:xfrm>
          <a:prstGeom prst="rect">
            <a:avLst/>
          </a:prstGeom>
        </p:spPr>
      </p:pic>
      <p:graphicFrame>
        <p:nvGraphicFramePr>
          <p:cNvPr id="7" name="Content Placeholder 4"/>
          <p:cNvGraphicFramePr>
            <a:graphicFrameLocks/>
          </p:cNvGraphicFramePr>
          <p:nvPr>
            <p:extLst>
              <p:ext uri="{D42A27DB-BD31-4B8C-83A1-F6EECF244321}">
                <p14:modId xmlns:p14="http://schemas.microsoft.com/office/powerpoint/2010/main" val="3670229960"/>
              </p:ext>
            </p:extLst>
          </p:nvPr>
        </p:nvGraphicFramePr>
        <p:xfrm>
          <a:off x="0" y="2452035"/>
          <a:ext cx="6088062" cy="365760"/>
        </p:xfrm>
        <a:graphic>
          <a:graphicData uri="http://schemas.openxmlformats.org/drawingml/2006/table">
            <a:tbl>
              <a:tblPr firstRow="1" bandRow="1">
                <a:tableStyleId>{5940675A-B579-460E-94D1-54222C63F5DA}</a:tableStyleId>
              </a:tblPr>
              <a:tblGrid>
                <a:gridCol w="829934"/>
                <a:gridCol w="5258128"/>
              </a:tblGrid>
              <a:tr h="0">
                <a:tc>
                  <a:txBody>
                    <a:bodyPr/>
                    <a:lstStyle/>
                    <a:p>
                      <a:r>
                        <a:rPr lang="en-US" dirty="0" smtClean="0"/>
                        <a:t>Step-2</a:t>
                      </a:r>
                      <a:endParaRPr lang="en-IN" dirty="0"/>
                    </a:p>
                  </a:txBody>
                  <a:tcPr/>
                </a:tc>
                <a:tc>
                  <a:txBody>
                    <a:bodyPr/>
                    <a:lstStyle/>
                    <a:p>
                      <a:r>
                        <a:rPr lang="en-US" sz="1800" b="0" i="0" kern="1200" dirty="0" smtClean="0">
                          <a:solidFill>
                            <a:schemeClr val="tx1"/>
                          </a:solidFill>
                          <a:effectLst/>
                          <a:latin typeface="+mn-lt"/>
                          <a:ea typeface="+mn-ea"/>
                          <a:cs typeface="+mn-cs"/>
                        </a:rPr>
                        <a:t>BSS initiate the connection to the MSC.</a:t>
                      </a:r>
                      <a:endParaRPr lang="en-IN" dirty="0"/>
                    </a:p>
                  </a:txBody>
                  <a:tcPr/>
                </a:tc>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1739078336"/>
              </p:ext>
            </p:extLst>
          </p:nvPr>
        </p:nvGraphicFramePr>
        <p:xfrm>
          <a:off x="0" y="2821269"/>
          <a:ext cx="6088062" cy="256032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Step-3</a:t>
                      </a:r>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Now as MS had connected</a:t>
                      </a:r>
                      <a:r>
                        <a:rPr lang="en-US" sz="1800" b="0" i="0" kern="1200" baseline="0" dirty="0" smtClean="0">
                          <a:solidFill>
                            <a:schemeClr val="tx1"/>
                          </a:solidFill>
                          <a:effectLst/>
                          <a:latin typeface="+mn-lt"/>
                          <a:ea typeface="+mn-ea"/>
                          <a:cs typeface="+mn-cs"/>
                        </a:rPr>
                        <a:t> to the network, </a:t>
                      </a:r>
                      <a:r>
                        <a:rPr lang="en-US" sz="1800" b="0" i="0" kern="1200" dirty="0" smtClean="0">
                          <a:solidFill>
                            <a:schemeClr val="tx1"/>
                          </a:solidFill>
                          <a:effectLst/>
                          <a:latin typeface="+mn-lt"/>
                          <a:ea typeface="+mn-ea"/>
                          <a:cs typeface="+mn-cs"/>
                        </a:rPr>
                        <a:t>the subscriber needs to be authenticated. As</a:t>
                      </a:r>
                      <a:r>
                        <a:rPr lang="en-US" sz="1800" b="0" i="0" kern="1200" baseline="0" dirty="0" smtClean="0">
                          <a:solidFill>
                            <a:schemeClr val="tx1"/>
                          </a:solidFill>
                          <a:effectLst/>
                          <a:latin typeface="+mn-lt"/>
                          <a:ea typeface="+mn-ea"/>
                          <a:cs typeface="+mn-cs"/>
                        </a:rPr>
                        <a:t> IMSI number is stored in MS SIM card, AUC will verify </a:t>
                      </a:r>
                      <a:r>
                        <a:rPr lang="en-US" sz="1800" b="0" i="0" kern="1200" dirty="0" smtClean="0">
                          <a:solidFill>
                            <a:schemeClr val="tx1"/>
                          </a:solidFill>
                          <a:effectLst/>
                          <a:latin typeface="+mn-lt"/>
                          <a:ea typeface="+mn-ea"/>
                          <a:cs typeface="+mn-cs"/>
                        </a:rPr>
                        <a:t>subscriber’s identity. Thus,</a:t>
                      </a:r>
                      <a:r>
                        <a:rPr lang="en-US" sz="1800" b="0" i="0" kern="1200" baseline="0" dirty="0" smtClean="0">
                          <a:solidFill>
                            <a:schemeClr val="tx1"/>
                          </a:solidFill>
                          <a:effectLst/>
                          <a:latin typeface="+mn-lt"/>
                          <a:ea typeface="+mn-ea"/>
                          <a:cs typeface="+mn-cs"/>
                        </a:rPr>
                        <a:t> MS and MSC are now connected. </a:t>
                      </a:r>
                      <a:r>
                        <a:rPr lang="en-US" sz="1800" b="0" i="0" kern="1200" dirty="0" smtClean="0">
                          <a:solidFill>
                            <a:schemeClr val="tx1"/>
                          </a:solidFill>
                          <a:effectLst/>
                          <a:latin typeface="+mn-lt"/>
                          <a:ea typeface="+mn-ea"/>
                          <a:cs typeface="+mn-cs"/>
                        </a:rPr>
                        <a:t>MSC initiates a ciphering procedure which is transmitted to the BTS, which in turn forwards the message to the MS.  it will start the ciphered transmission of information, finalizing the encryption procedure.</a:t>
                      </a:r>
                      <a:endParaRPr lang="en-IN" dirty="0" smtClean="0"/>
                    </a:p>
                    <a:p>
                      <a:endParaRPr lang="en-IN" dirty="0"/>
                    </a:p>
                  </a:txBody>
                  <a:tcPr/>
                </a:tc>
              </a:tr>
            </a:tbl>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3504991759"/>
              </p:ext>
            </p:extLst>
          </p:nvPr>
        </p:nvGraphicFramePr>
        <p:xfrm>
          <a:off x="0" y="5385062"/>
          <a:ext cx="6088062" cy="118872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Step-4</a:t>
                      </a:r>
                      <a:endParaRPr lang="en-IN" dirty="0"/>
                    </a:p>
                  </a:txBody>
                  <a:tcPr/>
                </a:tc>
                <a:tc>
                  <a:txBody>
                    <a:bodyPr/>
                    <a:lstStyle/>
                    <a:p>
                      <a:pPr algn="just"/>
                      <a:r>
                        <a:rPr lang="en-US" sz="1800" b="0" i="0" kern="1200" dirty="0" smtClean="0">
                          <a:solidFill>
                            <a:schemeClr val="tx1"/>
                          </a:solidFill>
                          <a:effectLst/>
                          <a:latin typeface="+mn-lt"/>
                          <a:ea typeface="+mn-ea"/>
                          <a:cs typeface="+mn-cs"/>
                        </a:rPr>
                        <a:t>MSC verifies that the requested service is allowed for the subscriber. This information is available in VLR. Once the VLR confirms the service requested by the originating MS, the MSC starts the call setup.</a:t>
                      </a:r>
                      <a:endParaRPr lang="en-IN" dirty="0"/>
                    </a:p>
                  </a:txBody>
                  <a:tcPr/>
                </a:tc>
              </a:tr>
            </a:tbl>
          </a:graphicData>
        </a:graphic>
      </p:graphicFrame>
    </p:spTree>
    <p:extLst>
      <p:ext uri="{BB962C8B-B14F-4D97-AF65-F5344CB8AC3E}">
        <p14:creationId xmlns:p14="http://schemas.microsoft.com/office/powerpoint/2010/main" val="235400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t>Mobile-originated call</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00884862"/>
              </p:ext>
            </p:extLst>
          </p:nvPr>
        </p:nvGraphicFramePr>
        <p:xfrm>
          <a:off x="0" y="711201"/>
          <a:ext cx="6088062" cy="201168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Step-5</a:t>
                      </a:r>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MSC allocates a voice channel between the MSC and the BSS. </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The MSC routes the call to the dialed number. </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When the call is received in the PSTN, the MSC is notified that the called subscriber is being alerted, at which point the originating MS receives a ring notification.</a:t>
                      </a:r>
                      <a:endParaRPr lang="en-IN" dirty="0"/>
                    </a:p>
                  </a:txBody>
                  <a:tcPr/>
                </a:tc>
              </a:tr>
            </a:tbl>
          </a:graphicData>
        </a:graphic>
      </p:graphicFrame>
      <p:pic>
        <p:nvPicPr>
          <p:cNvPr id="4" name="Picture 3"/>
          <p:cNvPicPr>
            <a:picLocks noChangeAspect="1"/>
          </p:cNvPicPr>
          <p:nvPr/>
        </p:nvPicPr>
        <p:blipFill rotWithShape="1">
          <a:blip r:embed="rId2"/>
          <a:srcRect t="10559" r="49938"/>
          <a:stretch/>
        </p:blipFill>
        <p:spPr>
          <a:xfrm>
            <a:off x="6220420" y="711201"/>
            <a:ext cx="5855966" cy="4286468"/>
          </a:xfrm>
          <a:prstGeom prst="rect">
            <a:avLst/>
          </a:prstGeom>
        </p:spPr>
      </p:pic>
      <p:graphicFrame>
        <p:nvGraphicFramePr>
          <p:cNvPr id="9" name="Content Placeholder 4"/>
          <p:cNvGraphicFramePr>
            <a:graphicFrameLocks/>
          </p:cNvGraphicFramePr>
          <p:nvPr>
            <p:extLst>
              <p:ext uri="{D42A27DB-BD31-4B8C-83A1-F6EECF244321}">
                <p14:modId xmlns:p14="http://schemas.microsoft.com/office/powerpoint/2010/main" val="2831490310"/>
              </p:ext>
            </p:extLst>
          </p:nvPr>
        </p:nvGraphicFramePr>
        <p:xfrm>
          <a:off x="0" y="2723974"/>
          <a:ext cx="6088062" cy="118872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Step-6</a:t>
                      </a:r>
                      <a:endParaRPr lang="en-IN" dirty="0"/>
                    </a:p>
                  </a:txBody>
                  <a:tcPr/>
                </a:tc>
                <a:tc>
                  <a:txBody>
                    <a:bodyPr/>
                    <a:lstStyle/>
                    <a:p>
                      <a:pPr algn="just"/>
                      <a:r>
                        <a:rPr lang="en-US" sz="1800" b="0" i="0" kern="1200" dirty="0" smtClean="0">
                          <a:solidFill>
                            <a:schemeClr val="tx1"/>
                          </a:solidFill>
                          <a:effectLst/>
                          <a:latin typeface="+mn-lt"/>
                          <a:ea typeface="+mn-ea"/>
                          <a:cs typeface="+mn-cs"/>
                        </a:rPr>
                        <a:t>To disconnect the call by either party, a disconnect message is sent to the MSC, which releases the communication channels created with the PSTN and the BSS</a:t>
                      </a:r>
                      <a:endParaRPr lang="en-IN" dirty="0"/>
                    </a:p>
                  </a:txBody>
                  <a:tcPr/>
                </a:tc>
              </a:tr>
            </a:tbl>
          </a:graphicData>
        </a:graphic>
      </p:graphicFrame>
    </p:spTree>
    <p:extLst>
      <p:ext uri="{BB962C8B-B14F-4D97-AF65-F5344CB8AC3E}">
        <p14:creationId xmlns:p14="http://schemas.microsoft.com/office/powerpoint/2010/main" val="171937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Routing: </a:t>
            </a:r>
            <a:r>
              <a:rPr lang="en-IN" dirty="0" smtClean="0"/>
              <a:t>PSTN-originated</a:t>
            </a:r>
            <a:endParaRPr lang="en-IN" dirty="0"/>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853221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PSTN-</a:t>
            </a:r>
            <a:r>
              <a:rPr lang="en-IN" sz="3200" dirty="0"/>
              <a:t>originated call</a:t>
            </a:r>
            <a:r>
              <a:rPr lang="en-US" dirty="0" smtClean="0"/>
              <a:t> </a:t>
            </a:r>
            <a:endParaRPr lang="en-IN" dirty="0"/>
          </a:p>
        </p:txBody>
      </p:sp>
      <p:sp>
        <p:nvSpPr>
          <p:cNvPr id="4" name="AutoShape 2" descr="Voice GS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6" name="Content Placeholder 4"/>
          <p:cNvGraphicFramePr>
            <a:graphicFrameLocks/>
          </p:cNvGraphicFramePr>
          <p:nvPr>
            <p:extLst>
              <p:ext uri="{D42A27DB-BD31-4B8C-83A1-F6EECF244321}">
                <p14:modId xmlns:p14="http://schemas.microsoft.com/office/powerpoint/2010/main" val="2680139523"/>
              </p:ext>
            </p:extLst>
          </p:nvPr>
        </p:nvGraphicFramePr>
        <p:xfrm>
          <a:off x="0" y="711201"/>
          <a:ext cx="6088062" cy="118872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Step-1</a:t>
                      </a:r>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When a call is placed from the PSTN, the PSTN uses the information in the phone number (country and if available, operator) to locate GMSC leading to the MSC where the subscriber is registered.</a:t>
                      </a:r>
                    </a:p>
                  </a:txBody>
                  <a:tcPr/>
                </a:tc>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1093203662"/>
              </p:ext>
            </p:extLst>
          </p:nvPr>
        </p:nvGraphicFramePr>
        <p:xfrm>
          <a:off x="0" y="1898912"/>
          <a:ext cx="6088062" cy="91440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Step-2</a:t>
                      </a:r>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GMSC can request information about the subscriber’s core network and current location by interrogating the HLR.</a:t>
                      </a:r>
                    </a:p>
                  </a:txBody>
                  <a:tcPr/>
                </a:tc>
              </a:tr>
            </a:tbl>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2478317964"/>
              </p:ext>
            </p:extLst>
          </p:nvPr>
        </p:nvGraphicFramePr>
        <p:xfrm>
          <a:off x="0" y="2816597"/>
          <a:ext cx="6088062" cy="201168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Step-3</a:t>
                      </a:r>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HLR constantly updates locations of the MS stored in the VLRs of the networks the MS visits. In the HLR, the subscriber MSISDN (phone number) is associated with the IMSI number of the SIM card, which was used to authenticate the subscriber in the visited network as they registered. HLR is aware of the visited MSC/VLR of the MS at a given time.</a:t>
                      </a:r>
                    </a:p>
                  </a:txBody>
                  <a:tcPr/>
                </a:tc>
              </a:tr>
            </a:tbl>
          </a:graphicData>
        </a:graphic>
      </p:graphicFrame>
      <p:graphicFrame>
        <p:nvGraphicFramePr>
          <p:cNvPr id="10" name="Content Placeholder 4"/>
          <p:cNvGraphicFramePr>
            <a:graphicFrameLocks/>
          </p:cNvGraphicFramePr>
          <p:nvPr>
            <p:extLst>
              <p:ext uri="{D42A27DB-BD31-4B8C-83A1-F6EECF244321}">
                <p14:modId xmlns:p14="http://schemas.microsoft.com/office/powerpoint/2010/main" val="355687293"/>
              </p:ext>
            </p:extLst>
          </p:nvPr>
        </p:nvGraphicFramePr>
        <p:xfrm>
          <a:off x="0" y="4824186"/>
          <a:ext cx="6088062" cy="118872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Step-4</a:t>
                      </a:r>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In order for the GMSC to pass the call to the MSC, the HLR asks a temporary roaming phone number(MSRN) from the MSC. (Mobile Station Roaming Number – MSRN).</a:t>
                      </a:r>
                    </a:p>
                  </a:txBody>
                  <a:tcPr/>
                </a:tc>
              </a:tr>
            </a:tbl>
          </a:graphicData>
        </a:graphic>
      </p:graphicFrame>
      <p:pic>
        <p:nvPicPr>
          <p:cNvPr id="14" name="Picture 13"/>
          <p:cNvPicPr>
            <a:picLocks noChangeAspect="1"/>
          </p:cNvPicPr>
          <p:nvPr/>
        </p:nvPicPr>
        <p:blipFill>
          <a:blip r:embed="rId3"/>
          <a:stretch>
            <a:fillRect/>
          </a:stretch>
        </p:blipFill>
        <p:spPr>
          <a:xfrm>
            <a:off x="6241144" y="711201"/>
            <a:ext cx="5892800" cy="4246880"/>
          </a:xfrm>
          <a:prstGeom prst="rect">
            <a:avLst/>
          </a:prstGeom>
        </p:spPr>
      </p:pic>
    </p:spTree>
    <p:extLst>
      <p:ext uri="{BB962C8B-B14F-4D97-AF65-F5344CB8AC3E}">
        <p14:creationId xmlns:p14="http://schemas.microsoft.com/office/powerpoint/2010/main" val="227661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PSTN-</a:t>
            </a:r>
            <a:r>
              <a:rPr lang="en-IN" sz="3200" dirty="0"/>
              <a:t>originated call</a:t>
            </a:r>
            <a:r>
              <a:rPr lang="en-US" dirty="0" smtClean="0"/>
              <a:t> </a:t>
            </a:r>
            <a:endParaRPr lang="en-IN" dirty="0"/>
          </a:p>
        </p:txBody>
      </p:sp>
      <p:sp>
        <p:nvSpPr>
          <p:cNvPr id="4" name="AutoShape 2" descr="Voice GS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6" name="Content Placeholder 4"/>
          <p:cNvGraphicFramePr>
            <a:graphicFrameLocks/>
          </p:cNvGraphicFramePr>
          <p:nvPr>
            <p:extLst>
              <p:ext uri="{D42A27DB-BD31-4B8C-83A1-F6EECF244321}">
                <p14:modId xmlns:p14="http://schemas.microsoft.com/office/powerpoint/2010/main" val="2267566472"/>
              </p:ext>
            </p:extLst>
          </p:nvPr>
        </p:nvGraphicFramePr>
        <p:xfrm>
          <a:off x="0" y="711201"/>
          <a:ext cx="6088062" cy="37084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Step-5</a:t>
                      </a:r>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MSRN is sent back from the HLR to the GMSC.</a:t>
                      </a:r>
                    </a:p>
                  </a:txBody>
                  <a:tcPr/>
                </a:tc>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2272649551"/>
              </p:ext>
            </p:extLst>
          </p:nvPr>
        </p:nvGraphicFramePr>
        <p:xfrm>
          <a:off x="0" y="2089379"/>
          <a:ext cx="6088062" cy="37084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Step-8</a:t>
                      </a:r>
                      <a:endParaRPr lang="en-IN" dirty="0"/>
                    </a:p>
                  </a:txBody>
                  <a:tcPr/>
                </a:tc>
                <a:tc>
                  <a:txBody>
                    <a:bodyPr/>
                    <a:lstStyle/>
                    <a:p>
                      <a:pPr algn="just"/>
                      <a:r>
                        <a:rPr lang="en-US" dirty="0" smtClean="0"/>
                        <a:t>Then </a:t>
                      </a:r>
                      <a:r>
                        <a:rPr lang="en-US" sz="1800" b="0" i="0" kern="1200" dirty="0" smtClean="0">
                          <a:solidFill>
                            <a:schemeClr val="tx1"/>
                          </a:solidFill>
                          <a:effectLst/>
                          <a:latin typeface="+mn-lt"/>
                          <a:ea typeface="+mn-ea"/>
                          <a:cs typeface="+mn-cs"/>
                        </a:rPr>
                        <a:t>BSC, in turn, page the BTSs assigned to them.</a:t>
                      </a:r>
                      <a:endParaRPr lang="en-IN" dirty="0"/>
                    </a:p>
                  </a:txBody>
                  <a:tcPr/>
                </a:tc>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3693095707"/>
              </p:ext>
            </p:extLst>
          </p:nvPr>
        </p:nvGraphicFramePr>
        <p:xfrm>
          <a:off x="0" y="1071597"/>
          <a:ext cx="6088062" cy="64008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Step-6</a:t>
                      </a:r>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GMSC forward the call to the MSC using the assigned MSRN.</a:t>
                      </a:r>
                    </a:p>
                  </a:txBody>
                  <a:tcPr/>
                </a:tc>
              </a:tr>
            </a:tbl>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348786207"/>
              </p:ext>
            </p:extLst>
          </p:nvPr>
        </p:nvGraphicFramePr>
        <p:xfrm>
          <a:off x="0" y="1713511"/>
          <a:ext cx="6088062" cy="37084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Step-7</a:t>
                      </a:r>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MSC pages all the BSCs in the area that it serves.</a:t>
                      </a:r>
                    </a:p>
                  </a:txBody>
                  <a:tcPr/>
                </a:tc>
              </a:tr>
            </a:tbl>
          </a:graphicData>
        </a:graphic>
      </p:graphicFrame>
      <p:graphicFrame>
        <p:nvGraphicFramePr>
          <p:cNvPr id="11" name="Content Placeholder 4"/>
          <p:cNvGraphicFramePr>
            <a:graphicFrameLocks/>
          </p:cNvGraphicFramePr>
          <p:nvPr>
            <p:extLst>
              <p:ext uri="{D42A27DB-BD31-4B8C-83A1-F6EECF244321}">
                <p14:modId xmlns:p14="http://schemas.microsoft.com/office/powerpoint/2010/main" val="2912894554"/>
              </p:ext>
            </p:extLst>
          </p:nvPr>
        </p:nvGraphicFramePr>
        <p:xfrm>
          <a:off x="0" y="2459493"/>
          <a:ext cx="6088062" cy="64008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Step-9</a:t>
                      </a:r>
                      <a:endParaRPr lang="en-IN" dirty="0"/>
                    </a:p>
                  </a:txBody>
                  <a:tcPr/>
                </a:tc>
                <a:tc>
                  <a:txBody>
                    <a:bodyPr/>
                    <a:lstStyle/>
                    <a:p>
                      <a:pPr algn="just"/>
                      <a:r>
                        <a:rPr lang="en-US" sz="1800" b="0" i="0" kern="1200" dirty="0" smtClean="0">
                          <a:solidFill>
                            <a:schemeClr val="tx1"/>
                          </a:solidFill>
                          <a:effectLst/>
                          <a:latin typeface="+mn-lt"/>
                          <a:ea typeface="+mn-ea"/>
                          <a:cs typeface="+mn-cs"/>
                        </a:rPr>
                        <a:t>Called MS responds to the paging from the BTS, asking to establish a radio channel to the BTS.</a:t>
                      </a:r>
                      <a:endParaRPr lang="en-IN" dirty="0"/>
                    </a:p>
                  </a:txBody>
                  <a:tcPr/>
                </a:tc>
              </a:tr>
            </a:tbl>
          </a:graphicData>
        </a:graphic>
      </p:graphicFrame>
      <p:graphicFrame>
        <p:nvGraphicFramePr>
          <p:cNvPr id="12" name="Content Placeholder 4"/>
          <p:cNvGraphicFramePr>
            <a:graphicFrameLocks/>
          </p:cNvGraphicFramePr>
          <p:nvPr>
            <p:extLst>
              <p:ext uri="{D42A27DB-BD31-4B8C-83A1-F6EECF244321}">
                <p14:modId xmlns:p14="http://schemas.microsoft.com/office/powerpoint/2010/main" val="63206072"/>
              </p:ext>
            </p:extLst>
          </p:nvPr>
        </p:nvGraphicFramePr>
        <p:xfrm>
          <a:off x="0" y="3105379"/>
          <a:ext cx="6088062" cy="91440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a:t>
                      </a:r>
                      <a:r>
                        <a:rPr lang="en-US" sz="1400" dirty="0" smtClean="0"/>
                        <a:t>10</a:t>
                      </a:r>
                      <a:endParaRPr lang="en-IN" sz="1400" dirty="0"/>
                    </a:p>
                  </a:txBody>
                  <a:tcPr/>
                </a:tc>
                <a:tc>
                  <a:txBody>
                    <a:bodyPr/>
                    <a:lstStyle/>
                    <a:p>
                      <a:pPr algn="just"/>
                      <a:r>
                        <a:rPr lang="en-US" sz="1800" b="0" i="0" kern="1200" dirty="0" smtClean="0">
                          <a:solidFill>
                            <a:schemeClr val="tx1"/>
                          </a:solidFill>
                          <a:effectLst/>
                          <a:latin typeface="+mn-lt"/>
                          <a:ea typeface="+mn-ea"/>
                          <a:cs typeface="+mn-cs"/>
                        </a:rPr>
                        <a:t>Response is forwarded to the MSC, which, once notified, authenticates the MS and initiates the ciphering of the call</a:t>
                      </a:r>
                      <a:endParaRPr lang="en-IN" dirty="0"/>
                    </a:p>
                  </a:txBody>
                  <a:tcPr/>
                </a:tc>
              </a:tr>
            </a:tbl>
          </a:graphicData>
        </a:graphic>
      </p:graphicFrame>
      <p:graphicFrame>
        <p:nvGraphicFramePr>
          <p:cNvPr id="13" name="Content Placeholder 4"/>
          <p:cNvGraphicFramePr>
            <a:graphicFrameLocks/>
          </p:cNvGraphicFramePr>
          <p:nvPr>
            <p:extLst>
              <p:ext uri="{D42A27DB-BD31-4B8C-83A1-F6EECF244321}">
                <p14:modId xmlns:p14="http://schemas.microsoft.com/office/powerpoint/2010/main" val="3813249497"/>
              </p:ext>
            </p:extLst>
          </p:nvPr>
        </p:nvGraphicFramePr>
        <p:xfrm>
          <a:off x="0" y="4034972"/>
          <a:ext cx="6088062" cy="64008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a:t>
                      </a:r>
                      <a:r>
                        <a:rPr lang="en-US" sz="1400" dirty="0" smtClean="0"/>
                        <a:t>11</a:t>
                      </a:r>
                      <a:endParaRPr lang="en-IN" sz="1400" dirty="0"/>
                    </a:p>
                  </a:txBody>
                  <a:tcPr/>
                </a:tc>
                <a:tc>
                  <a:txBody>
                    <a:bodyPr/>
                    <a:lstStyle/>
                    <a:p>
                      <a:pPr algn="just"/>
                      <a:r>
                        <a:rPr lang="en-US" sz="1800" b="0" i="0" kern="1200" dirty="0" smtClean="0">
                          <a:solidFill>
                            <a:schemeClr val="tx1"/>
                          </a:solidFill>
                          <a:effectLst/>
                          <a:latin typeface="+mn-lt"/>
                          <a:ea typeface="+mn-ea"/>
                          <a:cs typeface="+mn-cs"/>
                        </a:rPr>
                        <a:t>MSC sends back to the radio network the call confirmation message, the called MS starts to ring.</a:t>
                      </a:r>
                      <a:endParaRPr lang="en-IN" dirty="0"/>
                    </a:p>
                  </a:txBody>
                  <a:tcPr/>
                </a:tc>
              </a:tr>
            </a:tbl>
          </a:graphicData>
        </a:graphic>
      </p:graphicFrame>
      <p:graphicFrame>
        <p:nvGraphicFramePr>
          <p:cNvPr id="14" name="Content Placeholder 4"/>
          <p:cNvGraphicFramePr>
            <a:graphicFrameLocks/>
          </p:cNvGraphicFramePr>
          <p:nvPr>
            <p:extLst>
              <p:ext uri="{D42A27DB-BD31-4B8C-83A1-F6EECF244321}">
                <p14:modId xmlns:p14="http://schemas.microsoft.com/office/powerpoint/2010/main" val="3102444160"/>
              </p:ext>
            </p:extLst>
          </p:nvPr>
        </p:nvGraphicFramePr>
        <p:xfrm>
          <a:off x="0" y="4680859"/>
          <a:ext cx="6088062" cy="640080"/>
        </p:xfrm>
        <a:graphic>
          <a:graphicData uri="http://schemas.openxmlformats.org/drawingml/2006/table">
            <a:tbl>
              <a:tblPr firstRow="1" bandRow="1">
                <a:tableStyleId>{5940675A-B579-460E-94D1-54222C63F5DA}</a:tableStyleId>
              </a:tblPr>
              <a:tblGrid>
                <a:gridCol w="829934"/>
                <a:gridCol w="5258128"/>
              </a:tblGrid>
              <a:tr h="370840">
                <a:tc>
                  <a:txBody>
                    <a:bodyPr/>
                    <a:lstStyle/>
                    <a:p>
                      <a:r>
                        <a:rPr lang="en-US" dirty="0" smtClean="0"/>
                        <a:t>Step-</a:t>
                      </a:r>
                      <a:r>
                        <a:rPr lang="en-US" sz="1400" dirty="0" smtClean="0"/>
                        <a:t>12</a:t>
                      </a:r>
                      <a:endParaRPr lang="en-IN" sz="1400" dirty="0"/>
                    </a:p>
                  </a:txBody>
                  <a:tcPr/>
                </a:tc>
                <a:tc>
                  <a:txBody>
                    <a:bodyPr/>
                    <a:lstStyle/>
                    <a:p>
                      <a:pPr algn="just"/>
                      <a:r>
                        <a:rPr lang="en-US" sz="1800" b="0" i="0" kern="1200" dirty="0" smtClean="0">
                          <a:solidFill>
                            <a:schemeClr val="tx1"/>
                          </a:solidFill>
                          <a:effectLst/>
                          <a:latin typeface="+mn-lt"/>
                          <a:ea typeface="+mn-ea"/>
                          <a:cs typeface="+mn-cs"/>
                        </a:rPr>
                        <a:t>Then, MSC notifies the GMSC, which notifies the PSTN that the destination number is being alerted.</a:t>
                      </a:r>
                      <a:endParaRPr lang="en-IN" dirty="0"/>
                    </a:p>
                  </a:txBody>
                  <a:tcPr/>
                </a:tc>
              </a:tr>
            </a:tbl>
          </a:graphicData>
        </a:graphic>
      </p:graphicFrame>
      <p:pic>
        <p:nvPicPr>
          <p:cNvPr id="16" name="Picture 15"/>
          <p:cNvPicPr>
            <a:picLocks noChangeAspect="1"/>
          </p:cNvPicPr>
          <p:nvPr/>
        </p:nvPicPr>
        <p:blipFill>
          <a:blip r:embed="rId3"/>
          <a:stretch>
            <a:fillRect/>
          </a:stretch>
        </p:blipFill>
        <p:spPr>
          <a:xfrm>
            <a:off x="6241144" y="711201"/>
            <a:ext cx="5892800" cy="4246880"/>
          </a:xfrm>
          <a:prstGeom prst="rect">
            <a:avLst/>
          </a:prstGeom>
        </p:spPr>
      </p:pic>
    </p:spTree>
    <p:extLst>
      <p:ext uri="{BB962C8B-B14F-4D97-AF65-F5344CB8AC3E}">
        <p14:creationId xmlns:p14="http://schemas.microsoft.com/office/powerpoint/2010/main" val="90640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PLMN Interface</a:t>
            </a: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6110427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PLMN Interface</a:t>
            </a:r>
            <a:endParaRPr lang="en-IN" dirty="0"/>
          </a:p>
        </p:txBody>
      </p:sp>
      <p:sp>
        <p:nvSpPr>
          <p:cNvPr id="4" name="Cube 3">
            <a:extLst>
              <a:ext uri="{FF2B5EF4-FFF2-40B4-BE49-F238E27FC236}">
                <a16:creationId xmlns="" xmlns:a16="http://schemas.microsoft.com/office/drawing/2014/main" id="{DFE710AA-6FA6-3447-9BF2-41E0D1A3E399}"/>
              </a:ext>
            </a:extLst>
          </p:cNvPr>
          <p:cNvSpPr/>
          <p:nvPr/>
        </p:nvSpPr>
        <p:spPr>
          <a:xfrm>
            <a:off x="1306427" y="2219925"/>
            <a:ext cx="685800" cy="685800"/>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MSC</a:t>
            </a:r>
          </a:p>
        </p:txBody>
      </p:sp>
      <p:sp>
        <p:nvSpPr>
          <p:cNvPr id="5" name="Cube 4">
            <a:extLst>
              <a:ext uri="{FF2B5EF4-FFF2-40B4-BE49-F238E27FC236}">
                <a16:creationId xmlns="" xmlns:a16="http://schemas.microsoft.com/office/drawing/2014/main" id="{DBE92422-AFC3-2D40-8080-CB9B48AAA93A}"/>
              </a:ext>
            </a:extLst>
          </p:cNvPr>
          <p:cNvSpPr/>
          <p:nvPr/>
        </p:nvSpPr>
        <p:spPr>
          <a:xfrm>
            <a:off x="3878177" y="3460921"/>
            <a:ext cx="685800" cy="685800"/>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MSC</a:t>
            </a:r>
          </a:p>
        </p:txBody>
      </p:sp>
      <p:sp>
        <p:nvSpPr>
          <p:cNvPr id="6" name="Cube 5">
            <a:extLst>
              <a:ext uri="{FF2B5EF4-FFF2-40B4-BE49-F238E27FC236}">
                <a16:creationId xmlns="" xmlns:a16="http://schemas.microsoft.com/office/drawing/2014/main" id="{F514FB1B-A3B0-234D-9986-523F03B4DBD5}"/>
              </a:ext>
            </a:extLst>
          </p:cNvPr>
          <p:cNvSpPr/>
          <p:nvPr/>
        </p:nvSpPr>
        <p:spPr>
          <a:xfrm>
            <a:off x="7307177" y="2775121"/>
            <a:ext cx="762000" cy="685800"/>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GMSC</a:t>
            </a:r>
          </a:p>
        </p:txBody>
      </p:sp>
      <p:sp>
        <p:nvSpPr>
          <p:cNvPr id="7" name="Cube 6">
            <a:extLst>
              <a:ext uri="{FF2B5EF4-FFF2-40B4-BE49-F238E27FC236}">
                <a16:creationId xmlns="" xmlns:a16="http://schemas.microsoft.com/office/drawing/2014/main" id="{EF27CAC5-2649-4E40-B18C-19864917B503}"/>
              </a:ext>
            </a:extLst>
          </p:cNvPr>
          <p:cNvSpPr/>
          <p:nvPr/>
        </p:nvSpPr>
        <p:spPr>
          <a:xfrm>
            <a:off x="2874877" y="4610100"/>
            <a:ext cx="648956" cy="546100"/>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t>BSC</a:t>
            </a:r>
          </a:p>
        </p:txBody>
      </p:sp>
      <p:sp>
        <p:nvSpPr>
          <p:cNvPr id="8" name="Can 7">
            <a:extLst>
              <a:ext uri="{FF2B5EF4-FFF2-40B4-BE49-F238E27FC236}">
                <a16:creationId xmlns="" xmlns:a16="http://schemas.microsoft.com/office/drawing/2014/main" id="{EFA1D254-2EFD-2B4A-B2A1-D7CFD959E893}"/>
              </a:ext>
            </a:extLst>
          </p:cNvPr>
          <p:cNvSpPr/>
          <p:nvPr/>
        </p:nvSpPr>
        <p:spPr>
          <a:xfrm>
            <a:off x="2874877" y="1600200"/>
            <a:ext cx="457200" cy="457200"/>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EIR</a:t>
            </a:r>
          </a:p>
        </p:txBody>
      </p:sp>
      <p:sp>
        <p:nvSpPr>
          <p:cNvPr id="9" name="Can 8">
            <a:extLst>
              <a:ext uri="{FF2B5EF4-FFF2-40B4-BE49-F238E27FC236}">
                <a16:creationId xmlns="" xmlns:a16="http://schemas.microsoft.com/office/drawing/2014/main" id="{6A714A00-4B08-AA4D-8BC8-FA7B58E9AE52}"/>
              </a:ext>
            </a:extLst>
          </p:cNvPr>
          <p:cNvSpPr/>
          <p:nvPr/>
        </p:nvSpPr>
        <p:spPr>
          <a:xfrm>
            <a:off x="6926177" y="1004115"/>
            <a:ext cx="457200" cy="457200"/>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HLR</a:t>
            </a:r>
          </a:p>
        </p:txBody>
      </p:sp>
      <p:sp>
        <p:nvSpPr>
          <p:cNvPr id="10" name="Can 9">
            <a:extLst>
              <a:ext uri="{FF2B5EF4-FFF2-40B4-BE49-F238E27FC236}">
                <a16:creationId xmlns="" xmlns:a16="http://schemas.microsoft.com/office/drawing/2014/main" id="{EAF34414-A0A6-3D43-9BE5-247BE7947F0B}"/>
              </a:ext>
            </a:extLst>
          </p:cNvPr>
          <p:cNvSpPr/>
          <p:nvPr/>
        </p:nvSpPr>
        <p:spPr>
          <a:xfrm>
            <a:off x="7764377" y="1618606"/>
            <a:ext cx="457200" cy="457200"/>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AUC</a:t>
            </a:r>
          </a:p>
        </p:txBody>
      </p:sp>
      <p:sp>
        <p:nvSpPr>
          <p:cNvPr id="11" name="Can 10">
            <a:extLst>
              <a:ext uri="{FF2B5EF4-FFF2-40B4-BE49-F238E27FC236}">
                <a16:creationId xmlns="" xmlns:a16="http://schemas.microsoft.com/office/drawing/2014/main" id="{D710A41F-C77A-6F4F-841E-9F88E3979C1E}"/>
              </a:ext>
            </a:extLst>
          </p:cNvPr>
          <p:cNvSpPr/>
          <p:nvPr/>
        </p:nvSpPr>
        <p:spPr>
          <a:xfrm>
            <a:off x="3913273" y="4388665"/>
            <a:ext cx="457200" cy="457200"/>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VLR</a:t>
            </a:r>
          </a:p>
        </p:txBody>
      </p:sp>
      <p:sp>
        <p:nvSpPr>
          <p:cNvPr id="12" name="Can 11">
            <a:extLst>
              <a:ext uri="{FF2B5EF4-FFF2-40B4-BE49-F238E27FC236}">
                <a16:creationId xmlns="" xmlns:a16="http://schemas.microsoft.com/office/drawing/2014/main" id="{D514E2CA-A0D1-5A49-B569-F7B38C3C6C12}"/>
              </a:ext>
            </a:extLst>
          </p:cNvPr>
          <p:cNvSpPr/>
          <p:nvPr/>
        </p:nvSpPr>
        <p:spPr>
          <a:xfrm>
            <a:off x="7373852" y="3931636"/>
            <a:ext cx="457200" cy="457200"/>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VLR</a:t>
            </a:r>
          </a:p>
        </p:txBody>
      </p:sp>
      <p:sp>
        <p:nvSpPr>
          <p:cNvPr id="13" name="Can 12">
            <a:extLst>
              <a:ext uri="{FF2B5EF4-FFF2-40B4-BE49-F238E27FC236}">
                <a16:creationId xmlns="" xmlns:a16="http://schemas.microsoft.com/office/drawing/2014/main" id="{CE729A30-708B-EB42-B4AB-D9EF4D186035}"/>
              </a:ext>
            </a:extLst>
          </p:cNvPr>
          <p:cNvSpPr/>
          <p:nvPr/>
        </p:nvSpPr>
        <p:spPr>
          <a:xfrm>
            <a:off x="1335002" y="3135740"/>
            <a:ext cx="457200" cy="457200"/>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VLR</a:t>
            </a:r>
          </a:p>
        </p:txBody>
      </p:sp>
      <p:sp>
        <p:nvSpPr>
          <p:cNvPr id="14" name="Cube 13">
            <a:extLst>
              <a:ext uri="{FF2B5EF4-FFF2-40B4-BE49-F238E27FC236}">
                <a16:creationId xmlns="" xmlns:a16="http://schemas.microsoft.com/office/drawing/2014/main" id="{C1D8A3AA-E345-DD4E-BA60-AB3328327710}"/>
              </a:ext>
            </a:extLst>
          </p:cNvPr>
          <p:cNvSpPr/>
          <p:nvPr/>
        </p:nvSpPr>
        <p:spPr>
          <a:xfrm>
            <a:off x="2658977" y="5791200"/>
            <a:ext cx="622300" cy="546100"/>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t>BTS</a:t>
            </a:r>
          </a:p>
        </p:txBody>
      </p:sp>
      <p:sp>
        <p:nvSpPr>
          <p:cNvPr id="15" name="Cube 14">
            <a:extLst>
              <a:ext uri="{FF2B5EF4-FFF2-40B4-BE49-F238E27FC236}">
                <a16:creationId xmlns="" xmlns:a16="http://schemas.microsoft.com/office/drawing/2014/main" id="{430FEF21-DD11-E248-AA3B-A239E6FC8095}"/>
              </a:ext>
            </a:extLst>
          </p:cNvPr>
          <p:cNvSpPr/>
          <p:nvPr/>
        </p:nvSpPr>
        <p:spPr>
          <a:xfrm>
            <a:off x="1712827" y="5156200"/>
            <a:ext cx="704850" cy="546100"/>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t>BTS</a:t>
            </a:r>
          </a:p>
        </p:txBody>
      </p:sp>
      <p:sp>
        <p:nvSpPr>
          <p:cNvPr id="16" name="Hexagon 15">
            <a:extLst>
              <a:ext uri="{FF2B5EF4-FFF2-40B4-BE49-F238E27FC236}">
                <a16:creationId xmlns="" xmlns:a16="http://schemas.microsoft.com/office/drawing/2014/main" id="{8448435D-3A0F-5E47-83FA-FAB764D0B03F}"/>
              </a:ext>
            </a:extLst>
          </p:cNvPr>
          <p:cNvSpPr/>
          <p:nvPr/>
        </p:nvSpPr>
        <p:spPr>
          <a:xfrm>
            <a:off x="1473249" y="4918160"/>
            <a:ext cx="1185728" cy="1022179"/>
          </a:xfrm>
          <a:prstGeom prst="hexagon">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Hexagon 16">
            <a:extLst>
              <a:ext uri="{FF2B5EF4-FFF2-40B4-BE49-F238E27FC236}">
                <a16:creationId xmlns="" xmlns:a16="http://schemas.microsoft.com/office/drawing/2014/main" id="{8429FFEB-9AA8-BC43-998A-18239D92126A}"/>
              </a:ext>
            </a:extLst>
          </p:cNvPr>
          <p:cNvSpPr>
            <a:spLocks noChangeAspect="1"/>
          </p:cNvSpPr>
          <p:nvPr/>
        </p:nvSpPr>
        <p:spPr>
          <a:xfrm>
            <a:off x="2396313" y="5454821"/>
            <a:ext cx="1127520" cy="972000"/>
          </a:xfrm>
          <a:prstGeom prst="hexagon">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8" name="Straight Connector 17">
            <a:extLst>
              <a:ext uri="{FF2B5EF4-FFF2-40B4-BE49-F238E27FC236}">
                <a16:creationId xmlns="" xmlns:a16="http://schemas.microsoft.com/office/drawing/2014/main" id="{61912F9C-0600-F041-ABFA-53A1DE82AE25}"/>
              </a:ext>
            </a:extLst>
          </p:cNvPr>
          <p:cNvCxnSpPr>
            <a:cxnSpLocks/>
            <a:stCxn id="4" idx="4"/>
            <a:endCxn id="5" idx="1"/>
          </p:cNvCxnSpPr>
          <p:nvPr/>
        </p:nvCxnSpPr>
        <p:spPr>
          <a:xfrm>
            <a:off x="1820777" y="2648550"/>
            <a:ext cx="2314575" cy="983821"/>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 xmlns:a16="http://schemas.microsoft.com/office/drawing/2014/main" id="{4DCB09EE-1EA9-E443-87C7-CC0857986502}"/>
              </a:ext>
            </a:extLst>
          </p:cNvPr>
          <p:cNvCxnSpPr>
            <a:cxnSpLocks/>
            <a:stCxn id="6" idx="2"/>
            <a:endCxn id="5" idx="4"/>
          </p:cNvCxnSpPr>
          <p:nvPr/>
        </p:nvCxnSpPr>
        <p:spPr>
          <a:xfrm flipH="1">
            <a:off x="4392527" y="3203746"/>
            <a:ext cx="2914650" cy="6858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 xmlns:a16="http://schemas.microsoft.com/office/drawing/2014/main" id="{6619D5DE-78E7-804B-B644-B0DA7F94D0D7}"/>
              </a:ext>
            </a:extLst>
          </p:cNvPr>
          <p:cNvCxnSpPr>
            <a:cxnSpLocks/>
            <a:stCxn id="5" idx="2"/>
            <a:endCxn id="7" idx="1"/>
          </p:cNvCxnSpPr>
          <p:nvPr/>
        </p:nvCxnSpPr>
        <p:spPr>
          <a:xfrm flipH="1">
            <a:off x="3131093" y="3889546"/>
            <a:ext cx="747084" cy="857079"/>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 xmlns:a16="http://schemas.microsoft.com/office/drawing/2014/main" id="{293453FB-B197-F24D-AB22-BBB874EA8075}"/>
              </a:ext>
            </a:extLst>
          </p:cNvPr>
          <p:cNvCxnSpPr>
            <a:cxnSpLocks/>
            <a:stCxn id="15" idx="5"/>
            <a:endCxn id="7" idx="2"/>
          </p:cNvCxnSpPr>
          <p:nvPr/>
        </p:nvCxnSpPr>
        <p:spPr>
          <a:xfrm flipV="1">
            <a:off x="2417677" y="4951413"/>
            <a:ext cx="457200" cy="409575"/>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 xmlns:a16="http://schemas.microsoft.com/office/drawing/2014/main" id="{04BDE1E6-67A3-4F48-BF37-51456BD242EE}"/>
              </a:ext>
            </a:extLst>
          </p:cNvPr>
          <p:cNvCxnSpPr>
            <a:cxnSpLocks/>
            <a:endCxn id="7" idx="3"/>
          </p:cNvCxnSpPr>
          <p:nvPr/>
        </p:nvCxnSpPr>
        <p:spPr>
          <a:xfrm flipV="1">
            <a:off x="2951077" y="5156200"/>
            <a:ext cx="180016" cy="63500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 xmlns:a16="http://schemas.microsoft.com/office/drawing/2014/main" id="{3E0A83F5-4D1A-B444-9798-5AF144871D64}"/>
              </a:ext>
            </a:extLst>
          </p:cNvPr>
          <p:cNvCxnSpPr>
            <a:cxnSpLocks/>
            <a:stCxn id="12" idx="1"/>
            <a:endCxn id="6" idx="3"/>
          </p:cNvCxnSpPr>
          <p:nvPr/>
        </p:nvCxnSpPr>
        <p:spPr>
          <a:xfrm flipV="1">
            <a:off x="7602452" y="3460921"/>
            <a:ext cx="0" cy="470715"/>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 xmlns:a16="http://schemas.microsoft.com/office/drawing/2014/main" id="{98C3BF04-BA75-BC49-9A86-84AD217AE70C}"/>
              </a:ext>
            </a:extLst>
          </p:cNvPr>
          <p:cNvCxnSpPr>
            <a:cxnSpLocks/>
            <a:stCxn id="6" idx="5"/>
          </p:cNvCxnSpPr>
          <p:nvPr/>
        </p:nvCxnSpPr>
        <p:spPr>
          <a:xfrm>
            <a:off x="8069177" y="3032296"/>
            <a:ext cx="457200" cy="0"/>
          </a:xfrm>
          <a:prstGeom prst="line">
            <a:avLst/>
          </a:prstGeom>
        </p:spPr>
        <p:style>
          <a:lnRef idx="2">
            <a:schemeClr val="dk1"/>
          </a:lnRef>
          <a:fillRef idx="0">
            <a:schemeClr val="dk1"/>
          </a:fillRef>
          <a:effectRef idx="1">
            <a:schemeClr val="dk1"/>
          </a:effectRef>
          <a:fontRef idx="minor">
            <a:schemeClr val="tx1"/>
          </a:fontRef>
        </p:style>
      </p:cxnSp>
      <p:sp>
        <p:nvSpPr>
          <p:cNvPr id="25" name="Cloud 24">
            <a:extLst>
              <a:ext uri="{FF2B5EF4-FFF2-40B4-BE49-F238E27FC236}">
                <a16:creationId xmlns="" xmlns:a16="http://schemas.microsoft.com/office/drawing/2014/main" id="{39446DC6-3415-6D4D-BC87-EE98F9BCCF56}"/>
              </a:ext>
            </a:extLst>
          </p:cNvPr>
          <p:cNvSpPr/>
          <p:nvPr/>
        </p:nvSpPr>
        <p:spPr>
          <a:xfrm>
            <a:off x="3878177" y="1524000"/>
            <a:ext cx="2686050" cy="1415835"/>
          </a:xfrm>
          <a:prstGeom prst="cloud">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b="1" dirty="0">
                <a:solidFill>
                  <a:schemeClr val="tx1"/>
                </a:solidFill>
              </a:rPr>
              <a:t>SS#7 Network </a:t>
            </a:r>
          </a:p>
          <a:p>
            <a:pPr algn="ctr"/>
            <a:r>
              <a:rPr lang="en-US" sz="1600" b="1" dirty="0">
                <a:solidFill>
                  <a:schemeClr val="tx1"/>
                </a:solidFill>
              </a:rPr>
              <a:t>&amp; </a:t>
            </a:r>
          </a:p>
          <a:p>
            <a:pPr algn="ctr"/>
            <a:r>
              <a:rPr lang="en-US" sz="1600" b="1" dirty="0">
                <a:solidFill>
                  <a:schemeClr val="tx1"/>
                </a:solidFill>
              </a:rPr>
              <a:t>Leased Line</a:t>
            </a:r>
          </a:p>
        </p:txBody>
      </p:sp>
      <p:sp>
        <p:nvSpPr>
          <p:cNvPr id="26" name="Oval 25">
            <a:extLst>
              <a:ext uri="{FF2B5EF4-FFF2-40B4-BE49-F238E27FC236}">
                <a16:creationId xmlns="" xmlns:a16="http://schemas.microsoft.com/office/drawing/2014/main" id="{A538E14E-4E1A-4048-BB6D-254A7945F7FC}"/>
              </a:ext>
            </a:extLst>
          </p:cNvPr>
          <p:cNvSpPr/>
          <p:nvPr/>
        </p:nvSpPr>
        <p:spPr>
          <a:xfrm>
            <a:off x="3878177" y="1752213"/>
            <a:ext cx="304800" cy="14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1672613C-E8BB-A042-AAF7-95CE7273C5F6}"/>
              </a:ext>
            </a:extLst>
          </p:cNvPr>
          <p:cNvSpPr/>
          <p:nvPr/>
        </p:nvSpPr>
        <p:spPr>
          <a:xfrm>
            <a:off x="3649577" y="2261263"/>
            <a:ext cx="304800" cy="14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CC79D0F1-3232-2443-BD79-178EB58BA4C0}"/>
              </a:ext>
            </a:extLst>
          </p:cNvPr>
          <p:cNvSpPr/>
          <p:nvPr/>
        </p:nvSpPr>
        <p:spPr>
          <a:xfrm>
            <a:off x="4297277" y="2806528"/>
            <a:ext cx="304800" cy="14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427A0009-6C83-3142-8AA5-CBE6BCCE8418}"/>
              </a:ext>
            </a:extLst>
          </p:cNvPr>
          <p:cNvSpPr/>
          <p:nvPr/>
        </p:nvSpPr>
        <p:spPr>
          <a:xfrm>
            <a:off x="6192752" y="2508507"/>
            <a:ext cx="304800" cy="14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F2381100-A2AD-464E-9853-069397397ECC}"/>
              </a:ext>
            </a:extLst>
          </p:cNvPr>
          <p:cNvSpPr/>
          <p:nvPr/>
        </p:nvSpPr>
        <p:spPr>
          <a:xfrm>
            <a:off x="6508665" y="1892256"/>
            <a:ext cx="304800" cy="14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A0A34F9C-1F3D-934B-AB5C-F0CF7E5C4057}"/>
              </a:ext>
            </a:extLst>
          </p:cNvPr>
          <p:cNvSpPr/>
          <p:nvPr/>
        </p:nvSpPr>
        <p:spPr>
          <a:xfrm>
            <a:off x="6189577" y="1517264"/>
            <a:ext cx="304800" cy="14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 xmlns:a16="http://schemas.microsoft.com/office/drawing/2014/main" id="{66EAAB32-58C6-2B46-AB1E-54812B7B2A67}"/>
              </a:ext>
            </a:extLst>
          </p:cNvPr>
          <p:cNvCxnSpPr>
            <a:stCxn id="8" idx="4"/>
            <a:endCxn id="26" idx="2"/>
          </p:cNvCxnSpPr>
          <p:nvPr/>
        </p:nvCxnSpPr>
        <p:spPr>
          <a:xfrm flipV="1">
            <a:off x="3332077" y="1822235"/>
            <a:ext cx="546100" cy="656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E4217A58-B48D-0A42-BFD0-81EF868BD9D8}"/>
              </a:ext>
            </a:extLst>
          </p:cNvPr>
          <p:cNvCxnSpPr>
            <a:stCxn id="4" idx="5"/>
            <a:endCxn id="27" idx="2"/>
          </p:cNvCxnSpPr>
          <p:nvPr/>
        </p:nvCxnSpPr>
        <p:spPr>
          <a:xfrm flipV="1">
            <a:off x="1992227" y="2331285"/>
            <a:ext cx="1657350" cy="14581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A444E09D-64B8-5E4E-B46A-2F6F312D7869}"/>
              </a:ext>
            </a:extLst>
          </p:cNvPr>
          <p:cNvCxnSpPr>
            <a:cxnSpLocks/>
          </p:cNvCxnSpPr>
          <p:nvPr/>
        </p:nvCxnSpPr>
        <p:spPr>
          <a:xfrm flipV="1">
            <a:off x="4135352" y="2957447"/>
            <a:ext cx="257175" cy="510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F6B7A353-222D-0B47-93AC-9D52CB1979DB}"/>
              </a:ext>
            </a:extLst>
          </p:cNvPr>
          <p:cNvCxnSpPr>
            <a:stCxn id="6" idx="0"/>
            <a:endCxn id="29" idx="6"/>
          </p:cNvCxnSpPr>
          <p:nvPr/>
        </p:nvCxnSpPr>
        <p:spPr>
          <a:xfrm flipH="1" flipV="1">
            <a:off x="6497552" y="2578529"/>
            <a:ext cx="1276350" cy="19659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0AFA189C-4D7A-BA4C-99FC-F39D66B6229F}"/>
              </a:ext>
            </a:extLst>
          </p:cNvPr>
          <p:cNvCxnSpPr>
            <a:cxnSpLocks/>
            <a:stCxn id="10" idx="2"/>
            <a:endCxn id="30" idx="6"/>
          </p:cNvCxnSpPr>
          <p:nvPr/>
        </p:nvCxnSpPr>
        <p:spPr>
          <a:xfrm flipH="1">
            <a:off x="6813465" y="1847206"/>
            <a:ext cx="950912" cy="11507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B1584D74-D69C-7040-A8B7-5634FC3D4306}"/>
              </a:ext>
            </a:extLst>
          </p:cNvPr>
          <p:cNvCxnSpPr>
            <a:endCxn id="31" idx="7"/>
          </p:cNvCxnSpPr>
          <p:nvPr/>
        </p:nvCxnSpPr>
        <p:spPr>
          <a:xfrm flipH="1">
            <a:off x="6449740" y="1232715"/>
            <a:ext cx="476437" cy="30505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E15569A3-6DE1-F44C-B721-0C5EB064C2E7}"/>
              </a:ext>
            </a:extLst>
          </p:cNvPr>
          <p:cNvCxnSpPr>
            <a:cxnSpLocks/>
            <a:stCxn id="13" idx="1"/>
            <a:endCxn id="4" idx="3"/>
          </p:cNvCxnSpPr>
          <p:nvPr/>
        </p:nvCxnSpPr>
        <p:spPr>
          <a:xfrm flipV="1">
            <a:off x="1563602" y="2905725"/>
            <a:ext cx="0" cy="230015"/>
          </a:xfrm>
          <a:prstGeom prst="line">
            <a:avLst/>
          </a:prstGeom>
        </p:spPr>
        <p:style>
          <a:lnRef idx="2">
            <a:schemeClr val="dk1"/>
          </a:lnRef>
          <a:fillRef idx="0">
            <a:schemeClr val="dk1"/>
          </a:fillRef>
          <a:effectRef idx="1">
            <a:schemeClr val="dk1"/>
          </a:effectRef>
          <a:fontRef idx="minor">
            <a:schemeClr val="tx1"/>
          </a:fontRef>
        </p:style>
      </p:cxnSp>
      <p:grpSp>
        <p:nvGrpSpPr>
          <p:cNvPr id="39" name="Group 38">
            <a:extLst>
              <a:ext uri="{FF2B5EF4-FFF2-40B4-BE49-F238E27FC236}">
                <a16:creationId xmlns="" xmlns:a16="http://schemas.microsoft.com/office/drawing/2014/main" id="{F778E343-B838-5C49-A443-5533C0DD4904}"/>
              </a:ext>
            </a:extLst>
          </p:cNvPr>
          <p:cNvGrpSpPr/>
          <p:nvPr/>
        </p:nvGrpSpPr>
        <p:grpSpPr>
          <a:xfrm rot="13847179">
            <a:off x="2913801" y="5406358"/>
            <a:ext cx="418942" cy="357445"/>
            <a:chOff x="7305676" y="3613321"/>
            <a:chExt cx="562724" cy="527866"/>
          </a:xfrm>
        </p:grpSpPr>
        <p:sp>
          <p:nvSpPr>
            <p:cNvPr id="40" name="Half Frame 39">
              <a:extLst>
                <a:ext uri="{FF2B5EF4-FFF2-40B4-BE49-F238E27FC236}">
                  <a16:creationId xmlns="" xmlns:a16="http://schemas.microsoft.com/office/drawing/2014/main" id="{4D7A3E12-3D48-2047-8543-54DF6E643737}"/>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Connector 40">
              <a:extLst>
                <a:ext uri="{FF2B5EF4-FFF2-40B4-BE49-F238E27FC236}">
                  <a16:creationId xmlns="" xmlns:a16="http://schemas.microsoft.com/office/drawing/2014/main" id="{E67C9EAE-5B12-0B41-8755-D7DD04EBBFF7}"/>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 xmlns:a16="http://schemas.microsoft.com/office/drawing/2014/main" id="{531AC601-0A4F-FB4A-BA17-14DAF671499F}"/>
              </a:ext>
            </a:extLst>
          </p:cNvPr>
          <p:cNvGrpSpPr/>
          <p:nvPr/>
        </p:nvGrpSpPr>
        <p:grpSpPr>
          <a:xfrm rot="13835909">
            <a:off x="1833439" y="4727571"/>
            <a:ext cx="418942" cy="357445"/>
            <a:chOff x="7305676" y="3613321"/>
            <a:chExt cx="562724" cy="527866"/>
          </a:xfrm>
        </p:grpSpPr>
        <p:sp>
          <p:nvSpPr>
            <p:cNvPr id="43" name="Half Frame 42">
              <a:extLst>
                <a:ext uri="{FF2B5EF4-FFF2-40B4-BE49-F238E27FC236}">
                  <a16:creationId xmlns="" xmlns:a16="http://schemas.microsoft.com/office/drawing/2014/main" id="{CC3D4240-6A2F-6F48-877C-8F0B2F6FF5A5}"/>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4" name="Straight Connector 43">
              <a:extLst>
                <a:ext uri="{FF2B5EF4-FFF2-40B4-BE49-F238E27FC236}">
                  <a16:creationId xmlns="" xmlns:a16="http://schemas.microsoft.com/office/drawing/2014/main" id="{225BDFDC-8147-924F-A674-40EB41E71ECC}"/>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 xmlns:a16="http://schemas.microsoft.com/office/drawing/2014/main" id="{D2387B98-0910-E544-9F7B-50C5901DDA24}"/>
              </a:ext>
            </a:extLst>
          </p:cNvPr>
          <p:cNvPicPr>
            <a:picLocks noChangeAspect="1"/>
          </p:cNvPicPr>
          <p:nvPr/>
        </p:nvPicPr>
        <p:blipFill>
          <a:blip r:embed="rId2"/>
          <a:stretch>
            <a:fillRect/>
          </a:stretch>
        </p:blipFill>
        <p:spPr>
          <a:xfrm>
            <a:off x="3200689" y="5791029"/>
            <a:ext cx="342900" cy="342900"/>
          </a:xfrm>
          <a:prstGeom prst="rect">
            <a:avLst/>
          </a:prstGeom>
        </p:spPr>
      </p:pic>
      <p:pic>
        <p:nvPicPr>
          <p:cNvPr id="46" name="Picture 45">
            <a:extLst>
              <a:ext uri="{FF2B5EF4-FFF2-40B4-BE49-F238E27FC236}">
                <a16:creationId xmlns="" xmlns:a16="http://schemas.microsoft.com/office/drawing/2014/main" id="{70FEB314-4927-764D-A35E-C577AE2ABE45}"/>
              </a:ext>
            </a:extLst>
          </p:cNvPr>
          <p:cNvPicPr>
            <a:picLocks noChangeAspect="1"/>
          </p:cNvPicPr>
          <p:nvPr/>
        </p:nvPicPr>
        <p:blipFill>
          <a:blip r:embed="rId2"/>
          <a:stretch>
            <a:fillRect/>
          </a:stretch>
        </p:blipFill>
        <p:spPr>
          <a:xfrm>
            <a:off x="2101157" y="5614507"/>
            <a:ext cx="342900" cy="342900"/>
          </a:xfrm>
          <a:prstGeom prst="rect">
            <a:avLst/>
          </a:prstGeom>
        </p:spPr>
      </p:pic>
      <p:sp>
        <p:nvSpPr>
          <p:cNvPr id="47" name="TextBox 46">
            <a:extLst>
              <a:ext uri="{FF2B5EF4-FFF2-40B4-BE49-F238E27FC236}">
                <a16:creationId xmlns="" xmlns:a16="http://schemas.microsoft.com/office/drawing/2014/main" id="{05C624FA-9151-2746-B973-6C5592E420C3}"/>
              </a:ext>
            </a:extLst>
          </p:cNvPr>
          <p:cNvSpPr txBox="1"/>
          <p:nvPr/>
        </p:nvSpPr>
        <p:spPr>
          <a:xfrm>
            <a:off x="6259240" y="1295400"/>
            <a:ext cx="381000" cy="276999"/>
          </a:xfrm>
          <a:prstGeom prst="rect">
            <a:avLst/>
          </a:prstGeom>
          <a:noFill/>
        </p:spPr>
        <p:txBody>
          <a:bodyPr wrap="square" rtlCol="0">
            <a:spAutoFit/>
          </a:bodyPr>
          <a:lstStyle/>
          <a:p>
            <a:pPr algn="ctr"/>
            <a:r>
              <a:rPr lang="en-US" sz="1200" dirty="0"/>
              <a:t>SP</a:t>
            </a:r>
            <a:endParaRPr lang="en-US" dirty="0"/>
          </a:p>
        </p:txBody>
      </p:sp>
      <p:sp>
        <p:nvSpPr>
          <p:cNvPr id="48" name="TextBox 47">
            <a:extLst>
              <a:ext uri="{FF2B5EF4-FFF2-40B4-BE49-F238E27FC236}">
                <a16:creationId xmlns="" xmlns:a16="http://schemas.microsoft.com/office/drawing/2014/main" id="{45F1EAA1-8162-4F46-A237-A20B106D7460}"/>
              </a:ext>
            </a:extLst>
          </p:cNvPr>
          <p:cNvSpPr txBox="1"/>
          <p:nvPr/>
        </p:nvSpPr>
        <p:spPr>
          <a:xfrm>
            <a:off x="6608677" y="1969612"/>
            <a:ext cx="381000" cy="276999"/>
          </a:xfrm>
          <a:prstGeom prst="rect">
            <a:avLst/>
          </a:prstGeom>
          <a:noFill/>
        </p:spPr>
        <p:txBody>
          <a:bodyPr wrap="square" rtlCol="0">
            <a:spAutoFit/>
          </a:bodyPr>
          <a:lstStyle/>
          <a:p>
            <a:pPr algn="ctr"/>
            <a:r>
              <a:rPr lang="en-US" sz="1200" dirty="0"/>
              <a:t>SP</a:t>
            </a:r>
            <a:endParaRPr lang="en-US" dirty="0"/>
          </a:p>
        </p:txBody>
      </p:sp>
      <p:sp>
        <p:nvSpPr>
          <p:cNvPr id="49" name="TextBox 48">
            <a:extLst>
              <a:ext uri="{FF2B5EF4-FFF2-40B4-BE49-F238E27FC236}">
                <a16:creationId xmlns="" xmlns:a16="http://schemas.microsoft.com/office/drawing/2014/main" id="{0EE68B44-9F96-D24A-AA2F-ECFC5F26666F}"/>
              </a:ext>
            </a:extLst>
          </p:cNvPr>
          <p:cNvSpPr txBox="1"/>
          <p:nvPr/>
        </p:nvSpPr>
        <p:spPr>
          <a:xfrm>
            <a:off x="6230852" y="2603024"/>
            <a:ext cx="381000" cy="276999"/>
          </a:xfrm>
          <a:prstGeom prst="rect">
            <a:avLst/>
          </a:prstGeom>
          <a:noFill/>
        </p:spPr>
        <p:txBody>
          <a:bodyPr wrap="square" rtlCol="0">
            <a:spAutoFit/>
          </a:bodyPr>
          <a:lstStyle/>
          <a:p>
            <a:pPr algn="ctr"/>
            <a:r>
              <a:rPr lang="en-US" sz="1200" dirty="0"/>
              <a:t>SP</a:t>
            </a:r>
            <a:endParaRPr lang="en-US" dirty="0"/>
          </a:p>
        </p:txBody>
      </p:sp>
      <p:sp>
        <p:nvSpPr>
          <p:cNvPr id="50" name="TextBox 49">
            <a:extLst>
              <a:ext uri="{FF2B5EF4-FFF2-40B4-BE49-F238E27FC236}">
                <a16:creationId xmlns="" xmlns:a16="http://schemas.microsoft.com/office/drawing/2014/main" id="{3CC2B9FF-181A-DB46-ABA3-DAD1CF7C144B}"/>
              </a:ext>
            </a:extLst>
          </p:cNvPr>
          <p:cNvSpPr txBox="1"/>
          <p:nvPr/>
        </p:nvSpPr>
        <p:spPr>
          <a:xfrm>
            <a:off x="4500478" y="2831024"/>
            <a:ext cx="381000" cy="276999"/>
          </a:xfrm>
          <a:prstGeom prst="rect">
            <a:avLst/>
          </a:prstGeom>
          <a:noFill/>
        </p:spPr>
        <p:txBody>
          <a:bodyPr wrap="square" rtlCol="0">
            <a:spAutoFit/>
          </a:bodyPr>
          <a:lstStyle/>
          <a:p>
            <a:pPr algn="ctr"/>
            <a:r>
              <a:rPr lang="en-US" sz="1200" dirty="0"/>
              <a:t>SP</a:t>
            </a:r>
            <a:endParaRPr lang="en-US" dirty="0"/>
          </a:p>
        </p:txBody>
      </p:sp>
      <p:sp>
        <p:nvSpPr>
          <p:cNvPr id="51" name="TextBox 50">
            <a:extLst>
              <a:ext uri="{FF2B5EF4-FFF2-40B4-BE49-F238E27FC236}">
                <a16:creationId xmlns="" xmlns:a16="http://schemas.microsoft.com/office/drawing/2014/main" id="{4854FF81-AAA7-1A4B-89A4-22C735EC7BB6}"/>
              </a:ext>
            </a:extLst>
          </p:cNvPr>
          <p:cNvSpPr txBox="1"/>
          <p:nvPr/>
        </p:nvSpPr>
        <p:spPr>
          <a:xfrm>
            <a:off x="3621002" y="2348532"/>
            <a:ext cx="381000" cy="276999"/>
          </a:xfrm>
          <a:prstGeom prst="rect">
            <a:avLst/>
          </a:prstGeom>
          <a:noFill/>
        </p:spPr>
        <p:txBody>
          <a:bodyPr wrap="square" rtlCol="0">
            <a:spAutoFit/>
          </a:bodyPr>
          <a:lstStyle/>
          <a:p>
            <a:pPr algn="ctr"/>
            <a:r>
              <a:rPr lang="en-US" sz="1200" dirty="0"/>
              <a:t>SP</a:t>
            </a:r>
            <a:endParaRPr lang="en-US" dirty="0"/>
          </a:p>
        </p:txBody>
      </p:sp>
      <p:sp>
        <p:nvSpPr>
          <p:cNvPr id="52" name="TextBox 51">
            <a:extLst>
              <a:ext uri="{FF2B5EF4-FFF2-40B4-BE49-F238E27FC236}">
                <a16:creationId xmlns="" xmlns:a16="http://schemas.microsoft.com/office/drawing/2014/main" id="{F63A4174-5EA8-9F4E-AA20-C7DA41572D8D}"/>
              </a:ext>
            </a:extLst>
          </p:cNvPr>
          <p:cNvSpPr txBox="1"/>
          <p:nvPr/>
        </p:nvSpPr>
        <p:spPr>
          <a:xfrm>
            <a:off x="3862302" y="1523419"/>
            <a:ext cx="381000" cy="276999"/>
          </a:xfrm>
          <a:prstGeom prst="rect">
            <a:avLst/>
          </a:prstGeom>
          <a:noFill/>
        </p:spPr>
        <p:txBody>
          <a:bodyPr wrap="square" rtlCol="0">
            <a:spAutoFit/>
          </a:bodyPr>
          <a:lstStyle/>
          <a:p>
            <a:pPr algn="ctr"/>
            <a:r>
              <a:rPr lang="en-US" sz="1200" dirty="0"/>
              <a:t>SP</a:t>
            </a:r>
            <a:endParaRPr lang="en-US" dirty="0"/>
          </a:p>
        </p:txBody>
      </p:sp>
      <p:sp>
        <p:nvSpPr>
          <p:cNvPr id="53" name="TextBox 52">
            <a:extLst>
              <a:ext uri="{FF2B5EF4-FFF2-40B4-BE49-F238E27FC236}">
                <a16:creationId xmlns="" xmlns:a16="http://schemas.microsoft.com/office/drawing/2014/main" id="{B61E048F-8E1A-3345-8F4C-26E23055EF86}"/>
              </a:ext>
            </a:extLst>
          </p:cNvPr>
          <p:cNvSpPr txBox="1"/>
          <p:nvPr/>
        </p:nvSpPr>
        <p:spPr>
          <a:xfrm>
            <a:off x="8516852" y="2756242"/>
            <a:ext cx="542131" cy="646331"/>
          </a:xfrm>
          <a:prstGeom prst="rect">
            <a:avLst/>
          </a:prstGeom>
          <a:noFill/>
        </p:spPr>
        <p:txBody>
          <a:bodyPr wrap="square" rtlCol="0">
            <a:spAutoFit/>
          </a:bodyPr>
          <a:lstStyle/>
          <a:p>
            <a:r>
              <a:rPr lang="en-US" sz="1200" b="1" dirty="0"/>
              <a:t>PSTN</a:t>
            </a:r>
          </a:p>
          <a:p>
            <a:r>
              <a:rPr lang="en-US" sz="1200" b="1" dirty="0"/>
              <a:t>ISD</a:t>
            </a:r>
          </a:p>
          <a:p>
            <a:r>
              <a:rPr lang="en-US" sz="1200" b="1" dirty="0"/>
              <a:t>PDN</a:t>
            </a:r>
          </a:p>
        </p:txBody>
      </p:sp>
      <p:cxnSp>
        <p:nvCxnSpPr>
          <p:cNvPr id="54" name="Straight Connector 53">
            <a:extLst>
              <a:ext uri="{FF2B5EF4-FFF2-40B4-BE49-F238E27FC236}">
                <a16:creationId xmlns="" xmlns:a16="http://schemas.microsoft.com/office/drawing/2014/main" id="{F3C1CC73-C502-3F45-8B58-0D15205FF0E3}"/>
              </a:ext>
            </a:extLst>
          </p:cNvPr>
          <p:cNvCxnSpPr>
            <a:cxnSpLocks/>
          </p:cNvCxnSpPr>
          <p:nvPr/>
        </p:nvCxnSpPr>
        <p:spPr>
          <a:xfrm flipH="1">
            <a:off x="6330069" y="5101349"/>
            <a:ext cx="1418400" cy="108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0625E5F0-75FC-2B4F-A002-DF51492D5535}"/>
              </a:ext>
            </a:extLst>
          </p:cNvPr>
          <p:cNvCxnSpPr>
            <a:cxnSpLocks/>
          </p:cNvCxnSpPr>
          <p:nvPr/>
        </p:nvCxnSpPr>
        <p:spPr>
          <a:xfrm flipH="1">
            <a:off x="6351106" y="5409075"/>
            <a:ext cx="1413271" cy="12887"/>
          </a:xfrm>
          <a:prstGeom prst="line">
            <a:avLst/>
          </a:prstGeom>
        </p:spPr>
        <p:style>
          <a:lnRef idx="2">
            <a:schemeClr val="dk1"/>
          </a:lnRef>
          <a:fillRef idx="0">
            <a:schemeClr val="dk1"/>
          </a:fillRef>
          <a:effectRef idx="1">
            <a:schemeClr val="dk1"/>
          </a:effectRef>
          <a:fontRef idx="minor">
            <a:schemeClr val="tx1"/>
          </a:fontRef>
        </p:style>
      </p:cxnSp>
      <p:sp>
        <p:nvSpPr>
          <p:cNvPr id="56" name="TextBox 55">
            <a:extLst>
              <a:ext uri="{FF2B5EF4-FFF2-40B4-BE49-F238E27FC236}">
                <a16:creationId xmlns="" xmlns:a16="http://schemas.microsoft.com/office/drawing/2014/main" id="{267F7089-4873-E44C-ABEC-BC295CFB8288}"/>
              </a:ext>
            </a:extLst>
          </p:cNvPr>
          <p:cNvSpPr txBox="1"/>
          <p:nvPr/>
        </p:nvSpPr>
        <p:spPr>
          <a:xfrm>
            <a:off x="7831052" y="4947460"/>
            <a:ext cx="1219200" cy="307777"/>
          </a:xfrm>
          <a:prstGeom prst="rect">
            <a:avLst/>
          </a:prstGeom>
          <a:noFill/>
        </p:spPr>
        <p:txBody>
          <a:bodyPr wrap="square" rtlCol="0">
            <a:spAutoFit/>
          </a:bodyPr>
          <a:lstStyle/>
          <a:p>
            <a:r>
              <a:rPr lang="en-US" sz="1400" b="1" dirty="0" smtClean="0"/>
              <a:t>Signaling Data</a:t>
            </a:r>
            <a:endParaRPr lang="en-US" sz="1400" b="1" dirty="0"/>
          </a:p>
        </p:txBody>
      </p:sp>
      <p:sp>
        <p:nvSpPr>
          <p:cNvPr id="57" name="TextBox 56">
            <a:extLst>
              <a:ext uri="{FF2B5EF4-FFF2-40B4-BE49-F238E27FC236}">
                <a16:creationId xmlns="" xmlns:a16="http://schemas.microsoft.com/office/drawing/2014/main" id="{611CEDEB-A6EA-F441-8E1D-BC5BE7BAC0F9}"/>
              </a:ext>
            </a:extLst>
          </p:cNvPr>
          <p:cNvSpPr txBox="1"/>
          <p:nvPr/>
        </p:nvSpPr>
        <p:spPr>
          <a:xfrm>
            <a:off x="7839783" y="5251742"/>
            <a:ext cx="1219200" cy="307777"/>
          </a:xfrm>
          <a:prstGeom prst="rect">
            <a:avLst/>
          </a:prstGeom>
          <a:noFill/>
        </p:spPr>
        <p:txBody>
          <a:bodyPr wrap="square" rtlCol="0">
            <a:spAutoFit/>
          </a:bodyPr>
          <a:lstStyle/>
          <a:p>
            <a:r>
              <a:rPr lang="en-US" sz="1400" b="1" dirty="0" smtClean="0"/>
              <a:t>User data</a:t>
            </a:r>
            <a:endParaRPr lang="en-US" sz="1400" b="1" dirty="0"/>
          </a:p>
        </p:txBody>
      </p:sp>
      <p:cxnSp>
        <p:nvCxnSpPr>
          <p:cNvPr id="58" name="Straight Connector 57">
            <a:extLst>
              <a:ext uri="{FF2B5EF4-FFF2-40B4-BE49-F238E27FC236}">
                <a16:creationId xmlns="" xmlns:a16="http://schemas.microsoft.com/office/drawing/2014/main" id="{32C84C34-AE21-F145-9A73-5FAF2E00C063}"/>
              </a:ext>
            </a:extLst>
          </p:cNvPr>
          <p:cNvCxnSpPr>
            <a:cxnSpLocks/>
            <a:stCxn id="11" idx="1"/>
            <a:endCxn id="5" idx="3"/>
          </p:cNvCxnSpPr>
          <p:nvPr/>
        </p:nvCxnSpPr>
        <p:spPr>
          <a:xfrm flipH="1" flipV="1">
            <a:off x="4135352" y="4146721"/>
            <a:ext cx="6521" cy="24194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585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5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5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5" grpId="0" animBg="1"/>
      <p:bldP spid="26" grpId="0" animBg="1"/>
      <p:bldP spid="27" grpId="0" animBg="1"/>
      <p:bldP spid="28" grpId="0" animBg="1"/>
      <p:bldP spid="29" grpId="0" animBg="1"/>
      <p:bldP spid="30" grpId="0" animBg="1"/>
      <p:bldP spid="31" grpId="0" animBg="1"/>
      <p:bldP spid="47" grpId="0"/>
      <p:bldP spid="48" grpId="0"/>
      <p:bldP spid="49" grpId="0"/>
      <p:bldP spid="50" grpId="0"/>
      <p:bldP spid="51" grpId="0"/>
      <p:bldP spid="52" grpId="0"/>
      <p:bldP spid="53" grpId="0"/>
      <p:bldP spid="56" grpId="0"/>
      <p:bldP spid="5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PLMN Interface</a:t>
            </a:r>
            <a:endParaRPr lang="en-IN" dirty="0"/>
          </a:p>
        </p:txBody>
      </p:sp>
      <p:sp>
        <p:nvSpPr>
          <p:cNvPr id="3" name="Content Placeholder 2"/>
          <p:cNvSpPr>
            <a:spLocks noGrp="1"/>
          </p:cNvSpPr>
          <p:nvPr>
            <p:ph idx="1"/>
          </p:nvPr>
        </p:nvSpPr>
        <p:spPr/>
        <p:txBody>
          <a:bodyPr/>
          <a:lstStyle/>
          <a:p>
            <a:r>
              <a:rPr lang="en-US" dirty="0"/>
              <a:t>A basic configuration of a GSM network contains a central </a:t>
            </a:r>
            <a:r>
              <a:rPr lang="en-US" dirty="0" smtClean="0">
                <a:solidFill>
                  <a:srgbClr val="5430AA"/>
                </a:solidFill>
              </a:rPr>
              <a:t>HLR </a:t>
            </a:r>
            <a:r>
              <a:rPr lang="en-US" dirty="0" smtClean="0"/>
              <a:t>and </a:t>
            </a:r>
            <a:r>
              <a:rPr lang="en-US" dirty="0"/>
              <a:t>a central </a:t>
            </a:r>
            <a:r>
              <a:rPr lang="en-US" dirty="0">
                <a:solidFill>
                  <a:srgbClr val="5430AA"/>
                </a:solidFill>
              </a:rPr>
              <a:t>VLR</a:t>
            </a:r>
            <a:r>
              <a:rPr lang="en-US" dirty="0"/>
              <a:t>, where </a:t>
            </a:r>
            <a:endParaRPr lang="en-US" dirty="0" smtClean="0"/>
          </a:p>
          <a:p>
            <a:pPr lvl="1"/>
            <a:r>
              <a:rPr lang="en-US" dirty="0" smtClean="0">
                <a:solidFill>
                  <a:srgbClr val="5430AA"/>
                </a:solidFill>
              </a:rPr>
              <a:t>HLR</a:t>
            </a:r>
            <a:r>
              <a:rPr lang="en-US" dirty="0" smtClean="0"/>
              <a:t> </a:t>
            </a:r>
            <a:r>
              <a:rPr lang="en-US" dirty="0"/>
              <a:t>contains all </a:t>
            </a:r>
            <a:r>
              <a:rPr lang="en-US" dirty="0">
                <a:solidFill>
                  <a:srgbClr val="5430AA"/>
                </a:solidFill>
              </a:rPr>
              <a:t>security</a:t>
            </a:r>
            <a:r>
              <a:rPr lang="en-US" dirty="0"/>
              <a:t>, </a:t>
            </a:r>
            <a:r>
              <a:rPr lang="en-US" dirty="0">
                <a:solidFill>
                  <a:srgbClr val="5430AA"/>
                </a:solidFill>
              </a:rPr>
              <a:t>provisioning </a:t>
            </a:r>
            <a:r>
              <a:rPr lang="en-US" dirty="0"/>
              <a:t>and </a:t>
            </a:r>
            <a:r>
              <a:rPr lang="en-US" dirty="0">
                <a:solidFill>
                  <a:srgbClr val="5430AA"/>
                </a:solidFill>
              </a:rPr>
              <a:t>subscriber related information</a:t>
            </a:r>
            <a:r>
              <a:rPr lang="en-US" dirty="0">
                <a:solidFill>
                  <a:srgbClr val="C00000"/>
                </a:solidFill>
              </a:rPr>
              <a:t> </a:t>
            </a:r>
            <a:endParaRPr lang="en-US" dirty="0"/>
          </a:p>
          <a:p>
            <a:pPr lvl="1"/>
            <a:r>
              <a:rPr lang="en-US" dirty="0" smtClean="0">
                <a:solidFill>
                  <a:srgbClr val="5430AA"/>
                </a:solidFill>
              </a:rPr>
              <a:t>VLR</a:t>
            </a:r>
            <a:r>
              <a:rPr lang="en-US" dirty="0" smtClean="0"/>
              <a:t> </a:t>
            </a:r>
            <a:r>
              <a:rPr lang="en-US" dirty="0"/>
              <a:t>stores the </a:t>
            </a:r>
            <a:r>
              <a:rPr lang="en-US" dirty="0">
                <a:solidFill>
                  <a:srgbClr val="5430AA"/>
                </a:solidFill>
              </a:rPr>
              <a:t>location information </a:t>
            </a:r>
            <a:r>
              <a:rPr lang="en-US" dirty="0"/>
              <a:t>and other </a:t>
            </a:r>
            <a:r>
              <a:rPr lang="en-US" dirty="0">
                <a:solidFill>
                  <a:srgbClr val="5430AA"/>
                </a:solidFill>
              </a:rPr>
              <a:t>transient </a:t>
            </a:r>
            <a:r>
              <a:rPr lang="en-US" dirty="0"/>
              <a:t>data.</a:t>
            </a:r>
          </a:p>
          <a:p>
            <a:r>
              <a:rPr lang="en-US" dirty="0">
                <a:solidFill>
                  <a:srgbClr val="5430AA"/>
                </a:solidFill>
              </a:rPr>
              <a:t>MSC</a:t>
            </a:r>
            <a:r>
              <a:rPr lang="en-US" dirty="0"/>
              <a:t> needs </a:t>
            </a:r>
            <a:r>
              <a:rPr lang="en-US" dirty="0">
                <a:solidFill>
                  <a:srgbClr val="5430AA"/>
                </a:solidFill>
              </a:rPr>
              <a:t>subscriber parameter</a:t>
            </a:r>
            <a:r>
              <a:rPr lang="en-US" dirty="0"/>
              <a:t> for successful </a:t>
            </a:r>
            <a:r>
              <a:rPr lang="en-US" dirty="0">
                <a:solidFill>
                  <a:srgbClr val="5430AA"/>
                </a:solidFill>
              </a:rPr>
              <a:t>call set-up</a:t>
            </a:r>
            <a:r>
              <a:rPr lang="en-US" dirty="0"/>
              <a:t>.</a:t>
            </a:r>
          </a:p>
          <a:p>
            <a:r>
              <a:rPr lang="en-US" dirty="0"/>
              <a:t>Any data related to user call (</a:t>
            </a:r>
            <a:r>
              <a:rPr lang="en-US" dirty="0">
                <a:solidFill>
                  <a:srgbClr val="5430AA"/>
                </a:solidFill>
              </a:rPr>
              <a:t>connection</a:t>
            </a:r>
            <a:r>
              <a:rPr lang="en-US" dirty="0"/>
              <a:t>, </a:t>
            </a:r>
            <a:r>
              <a:rPr lang="en-US" dirty="0">
                <a:solidFill>
                  <a:srgbClr val="5430AA"/>
                </a:solidFill>
              </a:rPr>
              <a:t>teardown</a:t>
            </a:r>
            <a:r>
              <a:rPr lang="en-US" dirty="0"/>
              <a:t>, etc.) processed with the </a:t>
            </a:r>
            <a:r>
              <a:rPr lang="en-US" dirty="0">
                <a:solidFill>
                  <a:srgbClr val="5430AA"/>
                </a:solidFill>
              </a:rPr>
              <a:t>SS7</a:t>
            </a:r>
            <a:r>
              <a:rPr lang="en-US" dirty="0"/>
              <a:t> </a:t>
            </a:r>
            <a:r>
              <a:rPr lang="en-US" dirty="0">
                <a:solidFill>
                  <a:srgbClr val="5430AA"/>
                </a:solidFill>
              </a:rPr>
              <a:t>protocol</a:t>
            </a:r>
            <a:r>
              <a:rPr lang="en-US" dirty="0"/>
              <a:t> for signaling.</a:t>
            </a:r>
          </a:p>
          <a:p>
            <a:r>
              <a:rPr lang="en-US" dirty="0"/>
              <a:t>For mobile specific signaling, a protocol stack called </a:t>
            </a:r>
            <a:r>
              <a:rPr lang="en-US" dirty="0">
                <a:solidFill>
                  <a:srgbClr val="5430AA"/>
                </a:solidFill>
              </a:rPr>
              <a:t>MAP (Mobile Application Part)</a:t>
            </a:r>
            <a:r>
              <a:rPr lang="en-US" dirty="0"/>
              <a:t> used over the SS7 network which does all </a:t>
            </a:r>
            <a:r>
              <a:rPr lang="en-US" dirty="0">
                <a:solidFill>
                  <a:srgbClr val="5430AA"/>
                </a:solidFill>
              </a:rPr>
              <a:t>database transactions </a:t>
            </a:r>
            <a:r>
              <a:rPr lang="en-US" dirty="0"/>
              <a:t>and </a:t>
            </a:r>
            <a:r>
              <a:rPr lang="en-US" dirty="0">
                <a:solidFill>
                  <a:srgbClr val="5430AA"/>
                </a:solidFill>
              </a:rPr>
              <a:t>handover/roaming</a:t>
            </a:r>
            <a:r>
              <a:rPr lang="en-US" dirty="0"/>
              <a:t> </a:t>
            </a:r>
            <a:r>
              <a:rPr lang="en-US" dirty="0">
                <a:solidFill>
                  <a:srgbClr val="5430AA"/>
                </a:solidFill>
              </a:rPr>
              <a:t>transactions</a:t>
            </a:r>
            <a:r>
              <a:rPr lang="en-US" dirty="0"/>
              <a:t> between the </a:t>
            </a:r>
            <a:r>
              <a:rPr lang="en-US" dirty="0">
                <a:solidFill>
                  <a:srgbClr val="5430AA"/>
                </a:solidFill>
              </a:rPr>
              <a:t>MSC</a:t>
            </a:r>
            <a:r>
              <a:rPr lang="en-US" dirty="0"/>
              <a:t>.</a:t>
            </a:r>
          </a:p>
          <a:p>
            <a:r>
              <a:rPr lang="en-US" dirty="0"/>
              <a:t>MSC uses </a:t>
            </a:r>
            <a:r>
              <a:rPr lang="en-US" dirty="0">
                <a:solidFill>
                  <a:srgbClr val="5430AA"/>
                </a:solidFill>
              </a:rPr>
              <a:t>registers</a:t>
            </a:r>
            <a:r>
              <a:rPr lang="en-US" dirty="0"/>
              <a:t> known as </a:t>
            </a:r>
            <a:r>
              <a:rPr lang="en-US" dirty="0">
                <a:solidFill>
                  <a:srgbClr val="5430AA"/>
                </a:solidFill>
              </a:rPr>
              <a:t>SP – Signaling Point.</a:t>
            </a:r>
            <a:r>
              <a:rPr lang="en-US" dirty="0"/>
              <a:t> </a:t>
            </a:r>
          </a:p>
          <a:p>
            <a:endParaRPr lang="en-IN" dirty="0"/>
          </a:p>
        </p:txBody>
      </p:sp>
    </p:spTree>
    <p:extLst>
      <p:ext uri="{BB962C8B-B14F-4D97-AF65-F5344CB8AC3E}">
        <p14:creationId xmlns:p14="http://schemas.microsoft.com/office/powerpoint/2010/main" val="153690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dirty="0">
                <a:cs typeface="Times New Roman" panose="02020603050405020304" pitchFamily="18" charset="0"/>
              </a:rPr>
              <a:t>Global System for Mobile communication(GSM)</a:t>
            </a:r>
            <a:endParaRPr lang="en-US"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900670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GSM Handoff</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8330840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Handoff</a:t>
            </a:r>
            <a:endParaRPr lang="en-IN" dirty="0"/>
          </a:p>
        </p:txBody>
      </p:sp>
      <p:sp>
        <p:nvSpPr>
          <p:cNvPr id="3" name="Content Placeholder 2"/>
          <p:cNvSpPr>
            <a:spLocks noGrp="1"/>
          </p:cNvSpPr>
          <p:nvPr>
            <p:ph idx="1"/>
          </p:nvPr>
        </p:nvSpPr>
        <p:spPr>
          <a:xfrm>
            <a:off x="131180" y="863444"/>
            <a:ext cx="6766925" cy="5590565"/>
          </a:xfrm>
        </p:spPr>
        <p:txBody>
          <a:bodyPr/>
          <a:lstStyle/>
          <a:p>
            <a:r>
              <a:rPr lang="en-IN" dirty="0"/>
              <a:t>In cellular </a:t>
            </a:r>
            <a:r>
              <a:rPr lang="en-IN" dirty="0" smtClean="0"/>
              <a:t>communications</a:t>
            </a:r>
            <a:r>
              <a:rPr lang="en-IN" dirty="0"/>
              <a:t>, the terms </a:t>
            </a:r>
            <a:r>
              <a:rPr lang="en-IN" b="1" dirty="0">
                <a:solidFill>
                  <a:srgbClr val="5430AA"/>
                </a:solidFill>
              </a:rPr>
              <a:t>handover</a:t>
            </a:r>
            <a:r>
              <a:rPr lang="en-IN" dirty="0"/>
              <a:t> or </a:t>
            </a:r>
            <a:r>
              <a:rPr lang="en-IN" b="1" dirty="0">
                <a:solidFill>
                  <a:srgbClr val="5430AA"/>
                </a:solidFill>
              </a:rPr>
              <a:t>handoff</a:t>
            </a:r>
            <a:r>
              <a:rPr lang="en-IN" dirty="0"/>
              <a:t> refers to the process of transferring ongoing call or data connectivity from </a:t>
            </a:r>
            <a:r>
              <a:rPr lang="en-IN" dirty="0" smtClean="0"/>
              <a:t>old </a:t>
            </a:r>
            <a:r>
              <a:rPr lang="en-IN" dirty="0"/>
              <a:t>Base Station to </a:t>
            </a:r>
            <a:r>
              <a:rPr lang="en-IN" dirty="0" smtClean="0"/>
              <a:t>new </a:t>
            </a:r>
            <a:r>
              <a:rPr lang="en-IN" dirty="0"/>
              <a:t>Base Station. </a:t>
            </a:r>
            <a:endParaRPr lang="en-IN" dirty="0" smtClean="0"/>
          </a:p>
          <a:p>
            <a:r>
              <a:rPr lang="en-IN" dirty="0" smtClean="0"/>
              <a:t>When </a:t>
            </a:r>
            <a:r>
              <a:rPr lang="en-IN" dirty="0"/>
              <a:t>a mobile moves into the different cell while the conversation is in progress then the </a:t>
            </a:r>
            <a:r>
              <a:rPr lang="en-IN" dirty="0">
                <a:solidFill>
                  <a:srgbClr val="5430AA"/>
                </a:solidFill>
              </a:rPr>
              <a:t>MSC </a:t>
            </a:r>
            <a:r>
              <a:rPr lang="en-IN" dirty="0"/>
              <a:t>(Mobile Switching </a:t>
            </a:r>
            <a:r>
              <a:rPr lang="en-IN" dirty="0" smtClean="0"/>
              <a:t>Centre) will transfer </a:t>
            </a:r>
            <a:r>
              <a:rPr lang="en-IN" dirty="0"/>
              <a:t>the call to a new channel belonging to the </a:t>
            </a:r>
            <a:r>
              <a:rPr lang="en-IN" dirty="0">
                <a:solidFill>
                  <a:srgbClr val="5430AA"/>
                </a:solidFill>
              </a:rPr>
              <a:t>new Base Station</a:t>
            </a:r>
            <a:r>
              <a:rPr lang="en-IN" dirty="0" smtClean="0"/>
              <a:t>.</a:t>
            </a:r>
          </a:p>
          <a:p>
            <a:r>
              <a:rPr lang="en-IN" dirty="0"/>
              <a:t>When a mobile </a:t>
            </a:r>
            <a:r>
              <a:rPr lang="en-IN" dirty="0">
                <a:solidFill>
                  <a:srgbClr val="5430AA"/>
                </a:solidFill>
              </a:rPr>
              <a:t>user A </a:t>
            </a:r>
            <a:r>
              <a:rPr lang="en-IN" dirty="0"/>
              <a:t>moves from one cell to another cell then </a:t>
            </a:r>
            <a:r>
              <a:rPr lang="en-IN" dirty="0" smtClean="0">
                <a:solidFill>
                  <a:srgbClr val="5430AA"/>
                </a:solidFill>
              </a:rPr>
              <a:t>BTS </a:t>
            </a:r>
            <a:r>
              <a:rPr lang="en-IN" dirty="0">
                <a:solidFill>
                  <a:srgbClr val="5430AA"/>
                </a:solidFill>
              </a:rPr>
              <a:t>1</a:t>
            </a:r>
            <a:r>
              <a:rPr lang="en-IN" dirty="0"/>
              <a:t> signal strength </a:t>
            </a:r>
            <a:r>
              <a:rPr lang="en-IN" dirty="0">
                <a:solidFill>
                  <a:srgbClr val="5430AA"/>
                </a:solidFill>
              </a:rPr>
              <a:t>loses</a:t>
            </a:r>
            <a:r>
              <a:rPr lang="en-IN" dirty="0"/>
              <a:t> for the mobile User A and the signal strength of </a:t>
            </a:r>
            <a:r>
              <a:rPr lang="en-IN" dirty="0">
                <a:solidFill>
                  <a:srgbClr val="5430AA"/>
                </a:solidFill>
              </a:rPr>
              <a:t>BTS</a:t>
            </a:r>
            <a:r>
              <a:rPr lang="en-IN" dirty="0" smtClean="0">
                <a:solidFill>
                  <a:srgbClr val="5430AA"/>
                </a:solidFill>
              </a:rPr>
              <a:t> </a:t>
            </a:r>
            <a:r>
              <a:rPr lang="en-IN" dirty="0">
                <a:solidFill>
                  <a:srgbClr val="5430AA"/>
                </a:solidFill>
              </a:rPr>
              <a:t>2</a:t>
            </a:r>
            <a:r>
              <a:rPr lang="en-IN" dirty="0"/>
              <a:t> </a:t>
            </a:r>
            <a:r>
              <a:rPr lang="en-IN" dirty="0">
                <a:solidFill>
                  <a:srgbClr val="5430AA"/>
                </a:solidFill>
              </a:rPr>
              <a:t>increases</a:t>
            </a:r>
            <a:r>
              <a:rPr lang="en-IN" dirty="0"/>
              <a:t> and thus ongoing calls or data connectivity for mobile user goes on without </a:t>
            </a:r>
            <a:r>
              <a:rPr lang="en-IN" dirty="0">
                <a:solidFill>
                  <a:srgbClr val="5430AA"/>
                </a:solidFill>
              </a:rPr>
              <a:t>interrupting</a:t>
            </a:r>
            <a:r>
              <a:rPr lang="en-IN" dirty="0"/>
              <a:t>.</a:t>
            </a:r>
          </a:p>
        </p:txBody>
      </p:sp>
      <p:pic>
        <p:nvPicPr>
          <p:cNvPr id="1026" name="Picture 2" descr="Analytical Modeling for Handling Poor Signal Quality Calls i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849" y="1455904"/>
            <a:ext cx="46672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20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Handoff?</a:t>
            </a:r>
            <a:endParaRPr lang="en-IN" dirty="0"/>
          </a:p>
        </p:txBody>
      </p:sp>
      <p:sp>
        <p:nvSpPr>
          <p:cNvPr id="3" name="Content Placeholder 2"/>
          <p:cNvSpPr>
            <a:spLocks noGrp="1"/>
          </p:cNvSpPr>
          <p:nvPr>
            <p:ph idx="1"/>
          </p:nvPr>
        </p:nvSpPr>
        <p:spPr>
          <a:xfrm>
            <a:off x="131181" y="863444"/>
            <a:ext cx="6863178" cy="5590565"/>
          </a:xfrm>
        </p:spPr>
        <p:txBody>
          <a:bodyPr/>
          <a:lstStyle/>
          <a:p>
            <a:pPr marL="0" indent="0">
              <a:buNone/>
            </a:pPr>
            <a:r>
              <a:rPr lang="en-US" altLang="en-US" sz="2800" b="1" dirty="0" smtClean="0"/>
              <a:t>Two Reasons</a:t>
            </a:r>
          </a:p>
          <a:p>
            <a:r>
              <a:rPr lang="tr-TR" altLang="en-US" dirty="0" smtClean="0"/>
              <a:t>When </a:t>
            </a:r>
            <a:r>
              <a:rPr lang="tr-TR" altLang="en-US" dirty="0"/>
              <a:t>The </a:t>
            </a:r>
            <a:r>
              <a:rPr lang="tr-TR" altLang="en-US" dirty="0">
                <a:solidFill>
                  <a:srgbClr val="5430AA"/>
                </a:solidFill>
              </a:rPr>
              <a:t>Radio Signal’s quality </a:t>
            </a:r>
            <a:r>
              <a:rPr lang="tr-TR" altLang="en-US" dirty="0"/>
              <a:t>and </a:t>
            </a:r>
            <a:r>
              <a:rPr lang="tr-TR" altLang="en-US" dirty="0">
                <a:solidFill>
                  <a:srgbClr val="5430AA"/>
                </a:solidFill>
              </a:rPr>
              <a:t>power </a:t>
            </a:r>
            <a:r>
              <a:rPr lang="tr-TR" altLang="en-US" dirty="0" smtClean="0">
                <a:solidFill>
                  <a:srgbClr val="5430AA"/>
                </a:solidFill>
              </a:rPr>
              <a:t>decreases</a:t>
            </a:r>
            <a:r>
              <a:rPr lang="en-US" altLang="en-US" dirty="0" smtClean="0">
                <a:solidFill>
                  <a:srgbClr val="5430AA"/>
                </a:solidFill>
              </a:rPr>
              <a:t> </a:t>
            </a:r>
            <a:r>
              <a:rPr lang="tr-TR" altLang="en-US" dirty="0" smtClean="0"/>
              <a:t>to </a:t>
            </a:r>
            <a:r>
              <a:rPr lang="tr-TR" altLang="en-US" dirty="0"/>
              <a:t>necessary scores, the connection deliver to more powerful cell</a:t>
            </a:r>
          </a:p>
          <a:p>
            <a:r>
              <a:rPr lang="tr-TR" altLang="en-US" dirty="0"/>
              <a:t>When </a:t>
            </a:r>
            <a:r>
              <a:rPr lang="en-US" altLang="en-US" dirty="0"/>
              <a:t>t</a:t>
            </a:r>
            <a:r>
              <a:rPr lang="tr-TR" altLang="en-US" dirty="0" smtClean="0"/>
              <a:t>he </a:t>
            </a:r>
            <a:r>
              <a:rPr lang="tr-TR" altLang="en-US" dirty="0" smtClean="0">
                <a:solidFill>
                  <a:srgbClr val="5430AA"/>
                </a:solidFill>
              </a:rPr>
              <a:t>Traffic </a:t>
            </a:r>
            <a:r>
              <a:rPr lang="tr-TR" altLang="en-US" dirty="0">
                <a:solidFill>
                  <a:srgbClr val="5430AA"/>
                </a:solidFill>
              </a:rPr>
              <a:t>Capacity </a:t>
            </a:r>
            <a:r>
              <a:rPr lang="tr-TR" altLang="en-US" dirty="0"/>
              <a:t>approaches to </a:t>
            </a:r>
            <a:r>
              <a:rPr lang="tr-TR" altLang="en-US" dirty="0" smtClean="0">
                <a:solidFill>
                  <a:srgbClr val="5430AA"/>
                </a:solidFill>
              </a:rPr>
              <a:t>maximum</a:t>
            </a:r>
            <a:r>
              <a:rPr lang="tr-TR" altLang="en-US" dirty="0" smtClean="0"/>
              <a:t>, </a:t>
            </a:r>
            <a:r>
              <a:rPr lang="tr-TR" altLang="en-US" dirty="0"/>
              <a:t>the connection deliver to less  </a:t>
            </a:r>
            <a:r>
              <a:rPr lang="tr-TR" altLang="en-US" dirty="0">
                <a:solidFill>
                  <a:srgbClr val="5430AA"/>
                </a:solidFill>
              </a:rPr>
              <a:t>density</a:t>
            </a:r>
            <a:r>
              <a:rPr lang="tr-TR" altLang="en-US" dirty="0"/>
              <a:t> of traffic cell</a:t>
            </a:r>
          </a:p>
          <a:p>
            <a:endParaRPr lang="en-IN" dirty="0"/>
          </a:p>
        </p:txBody>
      </p:sp>
      <p:pic>
        <p:nvPicPr>
          <p:cNvPr id="4" name="Picture 2" descr="Analytical Modeling for Handling Poor Signal Quality Calls i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358" y="863444"/>
            <a:ext cx="5006157" cy="359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260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Handoff Types: Soft</a:t>
            </a:r>
            <a:r>
              <a:rPr lang="en-US" dirty="0"/>
              <a:t> Handoff </a:t>
            </a:r>
            <a:r>
              <a:rPr lang="en-US" dirty="0" smtClean="0"/>
              <a:t>vs Hard </a:t>
            </a:r>
            <a:r>
              <a:rPr lang="en-US" dirty="0"/>
              <a:t>Handoff </a:t>
            </a:r>
            <a:endParaRPr lang="en-IN" dirty="0"/>
          </a:p>
        </p:txBody>
      </p:sp>
      <p:pic>
        <p:nvPicPr>
          <p:cNvPr id="2050" name="Picture 2" descr="Hand Off Types"/>
          <p:cNvPicPr>
            <a:picLocks noChangeAspect="1" noChangeArrowheads="1"/>
          </p:cNvPicPr>
          <p:nvPr/>
        </p:nvPicPr>
        <p:blipFill rotWithShape="1">
          <a:blip r:embed="rId3">
            <a:extLst>
              <a:ext uri="{28A0092B-C50C-407E-A947-70E740481C1C}">
                <a14:useLocalDpi xmlns:a14="http://schemas.microsoft.com/office/drawing/2010/main" val="0"/>
              </a:ext>
            </a:extLst>
          </a:blip>
          <a:srcRect b="50267"/>
          <a:stretch/>
        </p:blipFill>
        <p:spPr bwMode="auto">
          <a:xfrm>
            <a:off x="1439782" y="1095962"/>
            <a:ext cx="3715084" cy="18165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 Off Types"/>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578"/>
          <a:stretch/>
        </p:blipFill>
        <p:spPr bwMode="auto">
          <a:xfrm>
            <a:off x="6970963" y="1272960"/>
            <a:ext cx="3715084" cy="16591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1177858329"/>
              </p:ext>
            </p:extLst>
          </p:nvPr>
        </p:nvGraphicFramePr>
        <p:xfrm>
          <a:off x="281410" y="760397"/>
          <a:ext cx="11575712" cy="396240"/>
        </p:xfrm>
        <a:graphic>
          <a:graphicData uri="http://schemas.openxmlformats.org/drawingml/2006/table">
            <a:tbl>
              <a:tblPr firstRow="1" bandRow="1">
                <a:tableStyleId>{5940675A-B579-460E-94D1-54222C63F5DA}</a:tableStyleId>
              </a:tblPr>
              <a:tblGrid>
                <a:gridCol w="5787856"/>
                <a:gridCol w="5787856"/>
              </a:tblGrid>
              <a:tr h="370840">
                <a:tc>
                  <a:txBody>
                    <a:bodyPr/>
                    <a:lstStyle/>
                    <a:p>
                      <a:pPr algn="ctr"/>
                      <a:r>
                        <a:rPr lang="en-US" sz="2000" b="1" dirty="0" smtClean="0"/>
                        <a:t>Hard Handoff</a:t>
                      </a:r>
                      <a:endParaRPr lang="en-IN" sz="2000" b="1" dirty="0"/>
                    </a:p>
                  </a:txBody>
                  <a:tcPr/>
                </a:tc>
                <a:tc>
                  <a:txBody>
                    <a:bodyPr/>
                    <a:lstStyle/>
                    <a:p>
                      <a:pPr algn="ctr"/>
                      <a:r>
                        <a:rPr lang="en-US" sz="2000" b="1" dirty="0" smtClean="0"/>
                        <a:t>Soft Handoff</a:t>
                      </a:r>
                      <a:endParaRPr lang="en-IN" sz="2000" b="1"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7226925"/>
              </p:ext>
            </p:extLst>
          </p:nvPr>
        </p:nvGraphicFramePr>
        <p:xfrm>
          <a:off x="281410" y="1165661"/>
          <a:ext cx="11575712" cy="1757383"/>
        </p:xfrm>
        <a:graphic>
          <a:graphicData uri="http://schemas.openxmlformats.org/drawingml/2006/table">
            <a:tbl>
              <a:tblPr firstRow="1" bandRow="1">
                <a:tableStyleId>{5940675A-B579-460E-94D1-54222C63F5DA}</a:tableStyleId>
              </a:tblPr>
              <a:tblGrid>
                <a:gridCol w="5787856"/>
                <a:gridCol w="5787856"/>
              </a:tblGrid>
              <a:tr h="1757383">
                <a:tc>
                  <a:txBody>
                    <a:bodyPr/>
                    <a:lstStyle/>
                    <a:p>
                      <a:pPr algn="ctr"/>
                      <a:endParaRPr lang="en-IN" sz="2000" b="1" dirty="0"/>
                    </a:p>
                  </a:txBody>
                  <a:tcPr/>
                </a:tc>
                <a:tc>
                  <a:txBody>
                    <a:bodyPr/>
                    <a:lstStyle/>
                    <a:p>
                      <a:pPr algn="ctr"/>
                      <a:endParaRPr lang="en-IN" sz="2000" b="1"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17640952"/>
              </p:ext>
            </p:extLst>
          </p:nvPr>
        </p:nvGraphicFramePr>
        <p:xfrm>
          <a:off x="281410" y="2932068"/>
          <a:ext cx="11575712" cy="701040"/>
        </p:xfrm>
        <a:graphic>
          <a:graphicData uri="http://schemas.openxmlformats.org/drawingml/2006/table">
            <a:tbl>
              <a:tblPr firstRow="1" bandRow="1">
                <a:tableStyleId>{5940675A-B579-460E-94D1-54222C63F5DA}</a:tableStyleId>
              </a:tblPr>
              <a:tblGrid>
                <a:gridCol w="5787856"/>
                <a:gridCol w="5787856"/>
              </a:tblGrid>
              <a:tr h="370840">
                <a:tc>
                  <a:txBody>
                    <a:bodyPr/>
                    <a:lstStyle/>
                    <a:p>
                      <a:pPr algn="l"/>
                      <a:r>
                        <a:rPr lang="en-IN" sz="2000" b="0" kern="1200" dirty="0" smtClean="0">
                          <a:solidFill>
                            <a:srgbClr val="5430AA"/>
                          </a:solidFill>
                          <a:latin typeface="+mn-lt"/>
                          <a:ea typeface="+mn-ea"/>
                          <a:cs typeface="+mn-cs"/>
                        </a:rPr>
                        <a:t>Break</a:t>
                      </a:r>
                      <a:r>
                        <a:rPr lang="en-IN" sz="2000" b="0" kern="1200" dirty="0" smtClean="0">
                          <a:solidFill>
                            <a:schemeClr val="tx1"/>
                          </a:solidFill>
                          <a:latin typeface="+mn-lt"/>
                          <a:ea typeface="+mn-ea"/>
                          <a:cs typeface="+mn-cs"/>
                        </a:rPr>
                        <a:t> in the connection </a:t>
                      </a:r>
                      <a:r>
                        <a:rPr lang="en-IN" sz="2000" b="0" kern="1200" dirty="0" smtClean="0">
                          <a:solidFill>
                            <a:srgbClr val="5430AA"/>
                          </a:solidFill>
                          <a:latin typeface="+mn-lt"/>
                          <a:ea typeface="+mn-ea"/>
                          <a:cs typeface="+mn-cs"/>
                        </a:rPr>
                        <a:t>occurs</a:t>
                      </a:r>
                      <a:r>
                        <a:rPr lang="en-IN" sz="2000" b="0" kern="1200" dirty="0" smtClean="0">
                          <a:solidFill>
                            <a:schemeClr val="tx1"/>
                          </a:solidFill>
                          <a:latin typeface="+mn-lt"/>
                          <a:ea typeface="+mn-ea"/>
                          <a:cs typeface="+mn-cs"/>
                        </a:rPr>
                        <a:t> while switching from one cell to another. </a:t>
                      </a:r>
                      <a:endParaRPr lang="en-IN" sz="2000" b="0" kern="1200" dirty="0">
                        <a:solidFill>
                          <a:schemeClr val="tx1"/>
                        </a:solidFill>
                        <a:latin typeface="+mn-lt"/>
                        <a:ea typeface="+mn-ea"/>
                        <a:cs typeface="+mn-cs"/>
                      </a:endParaRPr>
                    </a:p>
                  </a:txBody>
                  <a:tcPr/>
                </a:tc>
                <a:tc>
                  <a:txBody>
                    <a:bodyPr/>
                    <a:lstStyle/>
                    <a:p>
                      <a:pPr algn="l"/>
                      <a:r>
                        <a:rPr lang="en-US" sz="2000" b="0" dirty="0" smtClean="0">
                          <a:solidFill>
                            <a:srgbClr val="5430AA"/>
                          </a:solidFill>
                        </a:rPr>
                        <a:t>Break</a:t>
                      </a:r>
                      <a:r>
                        <a:rPr lang="en-US" sz="2000" b="0" baseline="0" dirty="0" smtClean="0">
                          <a:solidFill>
                            <a:srgbClr val="5430AA"/>
                          </a:solidFill>
                        </a:rPr>
                        <a:t> </a:t>
                      </a:r>
                      <a:r>
                        <a:rPr lang="en-US" sz="2000" b="0" baseline="0" dirty="0" smtClean="0"/>
                        <a:t>in the connection </a:t>
                      </a:r>
                      <a:r>
                        <a:rPr lang="en-US" sz="2000" b="0" baseline="0" dirty="0" smtClean="0">
                          <a:solidFill>
                            <a:srgbClr val="5430AA"/>
                          </a:solidFill>
                        </a:rPr>
                        <a:t>will not occur </a:t>
                      </a:r>
                      <a:r>
                        <a:rPr lang="en-US" sz="2000" b="0" baseline="0" dirty="0" smtClean="0"/>
                        <a:t>due to </a:t>
                      </a:r>
                      <a:r>
                        <a:rPr lang="en-US" sz="2000" b="0" baseline="0" dirty="0" smtClean="0">
                          <a:solidFill>
                            <a:srgbClr val="5430AA"/>
                          </a:solidFill>
                        </a:rPr>
                        <a:t>overlapping</a:t>
                      </a:r>
                      <a:r>
                        <a:rPr lang="en-US" sz="2000" b="0" baseline="0" dirty="0" smtClean="0"/>
                        <a:t> cells.</a:t>
                      </a:r>
                      <a:endParaRPr lang="en-IN" sz="2000" b="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436101284"/>
              </p:ext>
            </p:extLst>
          </p:nvPr>
        </p:nvGraphicFramePr>
        <p:xfrm>
          <a:off x="281410" y="3642132"/>
          <a:ext cx="11575712" cy="1005840"/>
        </p:xfrm>
        <a:graphic>
          <a:graphicData uri="http://schemas.openxmlformats.org/drawingml/2006/table">
            <a:tbl>
              <a:tblPr firstRow="1" bandRow="1">
                <a:tableStyleId>{5940675A-B579-460E-94D1-54222C63F5DA}</a:tableStyleId>
              </a:tblPr>
              <a:tblGrid>
                <a:gridCol w="5787856"/>
                <a:gridCol w="5787856"/>
              </a:tblGrid>
              <a:tr h="370840">
                <a:tc>
                  <a:txBody>
                    <a:bodyPr/>
                    <a:lstStyle/>
                    <a:p>
                      <a:pPr marL="0" algn="l" defTabSz="914400" rtl="0" eaLnBrk="1" latinLnBrk="0" hangingPunct="1"/>
                      <a:r>
                        <a:rPr lang="en-IN" sz="2000" b="0" kern="1200" dirty="0" smtClean="0">
                          <a:solidFill>
                            <a:schemeClr val="tx1"/>
                          </a:solidFill>
                          <a:latin typeface="+mn-lt"/>
                          <a:ea typeface="+mn-ea"/>
                          <a:cs typeface="+mn-cs"/>
                        </a:rPr>
                        <a:t>The radio links from the mobile station to the existing cell is </a:t>
                      </a:r>
                      <a:r>
                        <a:rPr lang="en-IN" sz="2000" b="0" kern="1200" dirty="0" smtClean="0">
                          <a:solidFill>
                            <a:srgbClr val="5430AA"/>
                          </a:solidFill>
                          <a:latin typeface="+mn-lt"/>
                          <a:ea typeface="+mn-ea"/>
                          <a:cs typeface="+mn-cs"/>
                        </a:rPr>
                        <a:t>broken</a:t>
                      </a:r>
                      <a:r>
                        <a:rPr lang="en-IN" sz="2000" b="0" kern="1200" dirty="0" smtClean="0">
                          <a:solidFill>
                            <a:schemeClr val="tx1"/>
                          </a:solidFill>
                          <a:latin typeface="+mn-lt"/>
                          <a:ea typeface="+mn-ea"/>
                          <a:cs typeface="+mn-cs"/>
                        </a:rPr>
                        <a:t> before establishing a link with the next cell. </a:t>
                      </a:r>
                      <a:endParaRPr lang="en-IN" sz="2000" b="0" kern="1200" dirty="0">
                        <a:solidFill>
                          <a:schemeClr val="tx1"/>
                        </a:solidFill>
                        <a:latin typeface="+mn-lt"/>
                        <a:ea typeface="+mn-ea"/>
                        <a:cs typeface="+mn-cs"/>
                      </a:endParaRPr>
                    </a:p>
                  </a:txBody>
                  <a:tcPr/>
                </a:tc>
                <a:tc>
                  <a:txBody>
                    <a:bodyPr/>
                    <a:lstStyle/>
                    <a:p>
                      <a:pPr marL="0" algn="l" defTabSz="914400" rtl="0" eaLnBrk="1" latinLnBrk="0" hangingPunct="1"/>
                      <a:r>
                        <a:rPr lang="en-IN" sz="2000" b="0" kern="1200" dirty="0" smtClean="0">
                          <a:solidFill>
                            <a:schemeClr val="tx1"/>
                          </a:solidFill>
                          <a:latin typeface="+mn-lt"/>
                          <a:ea typeface="+mn-ea"/>
                          <a:cs typeface="+mn-cs"/>
                        </a:rPr>
                        <a:t>In soft handoff, at least one of the links is </a:t>
                      </a:r>
                      <a:r>
                        <a:rPr lang="en-IN" sz="2000" b="0" kern="1200" dirty="0" smtClean="0">
                          <a:solidFill>
                            <a:srgbClr val="5430AA"/>
                          </a:solidFill>
                          <a:latin typeface="+mn-lt"/>
                          <a:ea typeface="+mn-ea"/>
                          <a:cs typeface="+mn-cs"/>
                        </a:rPr>
                        <a:t>kept</a:t>
                      </a:r>
                      <a:r>
                        <a:rPr lang="en-IN" sz="2000" b="0" kern="1200" dirty="0" smtClean="0">
                          <a:solidFill>
                            <a:schemeClr val="tx1"/>
                          </a:solidFill>
                          <a:latin typeface="+mn-lt"/>
                          <a:ea typeface="+mn-ea"/>
                          <a:cs typeface="+mn-cs"/>
                        </a:rPr>
                        <a:t> when radio links are added and removed to the mobile station. </a:t>
                      </a:r>
                      <a:endParaRPr lang="en-IN" sz="2000" b="0" kern="1200" dirty="0">
                        <a:solidFill>
                          <a:schemeClr val="tx1"/>
                        </a:solidFill>
                        <a:latin typeface="+mn-lt"/>
                        <a:ea typeface="+mn-ea"/>
                        <a:cs typeface="+mn-cs"/>
                      </a:endParaRPr>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73917286"/>
              </p:ext>
            </p:extLst>
          </p:nvPr>
        </p:nvGraphicFramePr>
        <p:xfrm>
          <a:off x="281410" y="4647972"/>
          <a:ext cx="11575712" cy="396240"/>
        </p:xfrm>
        <a:graphic>
          <a:graphicData uri="http://schemas.openxmlformats.org/drawingml/2006/table">
            <a:tbl>
              <a:tblPr firstRow="1" bandRow="1">
                <a:tableStyleId>{5940675A-B579-460E-94D1-54222C63F5DA}</a:tableStyleId>
              </a:tblPr>
              <a:tblGrid>
                <a:gridCol w="5787856"/>
                <a:gridCol w="5787856"/>
              </a:tblGrid>
              <a:tr h="370840">
                <a:tc>
                  <a:txBody>
                    <a:bodyPr/>
                    <a:lstStyle/>
                    <a:p>
                      <a:pPr marL="0" algn="l" defTabSz="914400" rtl="0" eaLnBrk="1" latinLnBrk="0" hangingPunct="1"/>
                      <a:r>
                        <a:rPr lang="en-IN" sz="2000" b="0" kern="1200" dirty="0" smtClean="0">
                          <a:solidFill>
                            <a:schemeClr val="tx1"/>
                          </a:solidFill>
                          <a:latin typeface="+mn-lt"/>
                          <a:ea typeface="+mn-ea"/>
                          <a:cs typeface="+mn-cs"/>
                        </a:rPr>
                        <a:t>It is a </a:t>
                      </a:r>
                      <a:r>
                        <a:rPr lang="en-IN" sz="2000" b="1" kern="1200" dirty="0" smtClean="0">
                          <a:solidFill>
                            <a:srgbClr val="5430AA"/>
                          </a:solidFill>
                          <a:latin typeface="+mn-lt"/>
                          <a:ea typeface="+mn-ea"/>
                          <a:cs typeface="+mn-cs"/>
                        </a:rPr>
                        <a:t>“break before make” </a:t>
                      </a:r>
                      <a:r>
                        <a:rPr lang="en-IN" sz="2000" b="0" kern="1200" dirty="0" smtClean="0">
                          <a:solidFill>
                            <a:schemeClr val="tx1"/>
                          </a:solidFill>
                          <a:latin typeface="+mn-lt"/>
                          <a:ea typeface="+mn-ea"/>
                          <a:cs typeface="+mn-cs"/>
                        </a:rPr>
                        <a:t>policy.</a:t>
                      </a:r>
                      <a:endParaRPr lang="en-IN" sz="2000" b="0" kern="1200" dirty="0">
                        <a:solidFill>
                          <a:schemeClr val="tx1"/>
                        </a:solidFill>
                        <a:latin typeface="+mn-lt"/>
                        <a:ea typeface="+mn-ea"/>
                        <a:cs typeface="+mn-cs"/>
                      </a:endParaRPr>
                    </a:p>
                  </a:txBody>
                  <a:tcPr/>
                </a:tc>
                <a:tc>
                  <a:txBody>
                    <a:bodyPr/>
                    <a:lstStyle/>
                    <a:p>
                      <a:pPr marL="0" algn="l" defTabSz="914400" rtl="0" eaLnBrk="1" latinLnBrk="0" hangingPunct="1"/>
                      <a:r>
                        <a:rPr lang="en-IN" sz="2000" b="0" kern="1200" dirty="0" smtClean="0">
                          <a:solidFill>
                            <a:schemeClr val="tx1"/>
                          </a:solidFill>
                          <a:latin typeface="+mn-lt"/>
                          <a:ea typeface="+mn-ea"/>
                          <a:cs typeface="+mn-cs"/>
                        </a:rPr>
                        <a:t>It is a </a:t>
                      </a:r>
                      <a:r>
                        <a:rPr lang="en-IN" sz="2000" b="1" kern="1200" dirty="0" smtClean="0">
                          <a:solidFill>
                            <a:srgbClr val="5430AA"/>
                          </a:solidFill>
                          <a:latin typeface="+mn-lt"/>
                          <a:ea typeface="+mn-ea"/>
                          <a:cs typeface="+mn-cs"/>
                        </a:rPr>
                        <a:t>“make before break” </a:t>
                      </a:r>
                      <a:r>
                        <a:rPr lang="en-IN" sz="2000" b="0" kern="1200" dirty="0" smtClean="0">
                          <a:solidFill>
                            <a:schemeClr val="tx1"/>
                          </a:solidFill>
                          <a:latin typeface="+mn-lt"/>
                          <a:ea typeface="+mn-ea"/>
                          <a:cs typeface="+mn-cs"/>
                        </a:rPr>
                        <a:t>policy.</a:t>
                      </a:r>
                      <a:endParaRPr lang="en-IN" sz="2000" b="0" kern="1200" dirty="0">
                        <a:solidFill>
                          <a:schemeClr val="tx1"/>
                        </a:solidFill>
                        <a:latin typeface="+mn-lt"/>
                        <a:ea typeface="+mn-ea"/>
                        <a:cs typeface="+mn-cs"/>
                      </a:endParaRPr>
                    </a:p>
                  </a:txBody>
                  <a:tcPr/>
                </a:tc>
              </a:tr>
            </a:tbl>
          </a:graphicData>
        </a:graphic>
      </p:graphicFrame>
    </p:spTree>
    <p:extLst>
      <p:ext uri="{BB962C8B-B14F-4D97-AF65-F5344CB8AC3E}">
        <p14:creationId xmlns:p14="http://schemas.microsoft.com/office/powerpoint/2010/main" val="389398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Type of Handover/Handoff</a:t>
            </a:r>
          </a:p>
        </p:txBody>
      </p:sp>
      <p:sp>
        <p:nvSpPr>
          <p:cNvPr id="3" name="Content Placeholder 2">
            <a:extLst>
              <a:ext uri="{FF2B5EF4-FFF2-40B4-BE49-F238E27FC236}">
                <a16:creationId xmlns="" xmlns:a16="http://schemas.microsoft.com/office/drawing/2014/main" id="{19A49694-497D-6341-9853-1263A6B1B4EC}"/>
              </a:ext>
            </a:extLst>
          </p:cNvPr>
          <p:cNvSpPr>
            <a:spLocks noGrp="1"/>
          </p:cNvSpPr>
          <p:nvPr>
            <p:ph idx="1"/>
          </p:nvPr>
        </p:nvSpPr>
        <p:spPr/>
        <p:txBody>
          <a:bodyPr/>
          <a:lstStyle/>
          <a:p>
            <a:r>
              <a:rPr lang="en-US" dirty="0">
                <a:solidFill>
                  <a:srgbClr val="C00000"/>
                </a:solidFill>
              </a:rPr>
              <a:t>Four</a:t>
            </a:r>
            <a:r>
              <a:rPr lang="en-US" dirty="0"/>
              <a:t> types of handover in GSM:</a:t>
            </a:r>
          </a:p>
        </p:txBody>
      </p:sp>
      <p:sp>
        <p:nvSpPr>
          <p:cNvPr id="4" name="Cube 3">
            <a:extLst>
              <a:ext uri="{FF2B5EF4-FFF2-40B4-BE49-F238E27FC236}">
                <a16:creationId xmlns="" xmlns:a16="http://schemas.microsoft.com/office/drawing/2014/main" id="{78F79236-F09E-8A46-9B58-E95D85A24ACC}"/>
              </a:ext>
            </a:extLst>
          </p:cNvPr>
          <p:cNvSpPr/>
          <p:nvPr/>
        </p:nvSpPr>
        <p:spPr>
          <a:xfrm>
            <a:off x="6248400" y="2872815"/>
            <a:ext cx="838200" cy="838200"/>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MSC</a:t>
            </a:r>
          </a:p>
        </p:txBody>
      </p:sp>
      <p:sp>
        <p:nvSpPr>
          <p:cNvPr id="5" name="Cube 4">
            <a:extLst>
              <a:ext uri="{FF2B5EF4-FFF2-40B4-BE49-F238E27FC236}">
                <a16:creationId xmlns="" xmlns:a16="http://schemas.microsoft.com/office/drawing/2014/main" id="{666A2540-69FF-F942-955A-72D6359CD264}"/>
              </a:ext>
            </a:extLst>
          </p:cNvPr>
          <p:cNvSpPr/>
          <p:nvPr/>
        </p:nvSpPr>
        <p:spPr>
          <a:xfrm>
            <a:off x="8528607" y="2650532"/>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b="1" dirty="0"/>
              <a:t>GMSC</a:t>
            </a:r>
          </a:p>
        </p:txBody>
      </p:sp>
      <p:sp>
        <p:nvSpPr>
          <p:cNvPr id="6" name="Cube 5">
            <a:extLst>
              <a:ext uri="{FF2B5EF4-FFF2-40B4-BE49-F238E27FC236}">
                <a16:creationId xmlns="" xmlns:a16="http://schemas.microsoft.com/office/drawing/2014/main" id="{7311FB06-9FC4-444E-B37D-8311F765F679}"/>
              </a:ext>
            </a:extLst>
          </p:cNvPr>
          <p:cNvSpPr/>
          <p:nvPr/>
        </p:nvSpPr>
        <p:spPr>
          <a:xfrm>
            <a:off x="8737345" y="1220284"/>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ISC</a:t>
            </a:r>
          </a:p>
        </p:txBody>
      </p:sp>
      <p:sp>
        <p:nvSpPr>
          <p:cNvPr id="7" name="Cube 6">
            <a:extLst>
              <a:ext uri="{FF2B5EF4-FFF2-40B4-BE49-F238E27FC236}">
                <a16:creationId xmlns="" xmlns:a16="http://schemas.microsoft.com/office/drawing/2014/main" id="{0C719638-4F43-E24C-BC88-21BD68267449}"/>
              </a:ext>
            </a:extLst>
          </p:cNvPr>
          <p:cNvSpPr/>
          <p:nvPr/>
        </p:nvSpPr>
        <p:spPr>
          <a:xfrm>
            <a:off x="6457950" y="1066800"/>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OMC</a:t>
            </a:r>
          </a:p>
        </p:txBody>
      </p:sp>
      <p:sp>
        <p:nvSpPr>
          <p:cNvPr id="8" name="Cube 7">
            <a:extLst>
              <a:ext uri="{FF2B5EF4-FFF2-40B4-BE49-F238E27FC236}">
                <a16:creationId xmlns="" xmlns:a16="http://schemas.microsoft.com/office/drawing/2014/main" id="{42B4F21C-A8A8-9449-AD71-F73069917989}"/>
              </a:ext>
            </a:extLst>
          </p:cNvPr>
          <p:cNvSpPr/>
          <p:nvPr/>
        </p:nvSpPr>
        <p:spPr>
          <a:xfrm>
            <a:off x="4837877" y="3859826"/>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9" name="Cube 8">
            <a:extLst>
              <a:ext uri="{FF2B5EF4-FFF2-40B4-BE49-F238E27FC236}">
                <a16:creationId xmlns="" xmlns:a16="http://schemas.microsoft.com/office/drawing/2014/main" id="{077039F2-4914-D344-B948-7A57EE09D144}"/>
              </a:ext>
            </a:extLst>
          </p:cNvPr>
          <p:cNvSpPr/>
          <p:nvPr/>
        </p:nvSpPr>
        <p:spPr>
          <a:xfrm>
            <a:off x="4372116" y="1861914"/>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BSC</a:t>
            </a:r>
          </a:p>
        </p:txBody>
      </p:sp>
      <p:sp>
        <p:nvSpPr>
          <p:cNvPr id="10" name="Cube 9">
            <a:extLst>
              <a:ext uri="{FF2B5EF4-FFF2-40B4-BE49-F238E27FC236}">
                <a16:creationId xmlns="" xmlns:a16="http://schemas.microsoft.com/office/drawing/2014/main" id="{A0E0F826-D86D-884A-96A9-D31D5ECFEA64}"/>
              </a:ext>
            </a:extLst>
          </p:cNvPr>
          <p:cNvSpPr/>
          <p:nvPr/>
        </p:nvSpPr>
        <p:spPr>
          <a:xfrm>
            <a:off x="2203418" y="2094248"/>
            <a:ext cx="556083" cy="55608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1" name="Cube 10">
            <a:extLst>
              <a:ext uri="{FF2B5EF4-FFF2-40B4-BE49-F238E27FC236}">
                <a16:creationId xmlns="" xmlns:a16="http://schemas.microsoft.com/office/drawing/2014/main" id="{361C5FF3-2E31-B744-8105-AA7696EC02F1}"/>
              </a:ext>
            </a:extLst>
          </p:cNvPr>
          <p:cNvSpPr/>
          <p:nvPr/>
        </p:nvSpPr>
        <p:spPr>
          <a:xfrm>
            <a:off x="2406385" y="4054096"/>
            <a:ext cx="558793" cy="5587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2" name="Hexagon 11">
            <a:extLst>
              <a:ext uri="{FF2B5EF4-FFF2-40B4-BE49-F238E27FC236}">
                <a16:creationId xmlns="" xmlns:a16="http://schemas.microsoft.com/office/drawing/2014/main" id="{50E5D3A1-8BC1-C04C-8E51-9224A0E61A1B}"/>
              </a:ext>
            </a:extLst>
          </p:cNvPr>
          <p:cNvSpPr/>
          <p:nvPr/>
        </p:nvSpPr>
        <p:spPr>
          <a:xfrm rot="1631668">
            <a:off x="2562323" y="4845104"/>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Hexagon 12">
            <a:extLst>
              <a:ext uri="{FF2B5EF4-FFF2-40B4-BE49-F238E27FC236}">
                <a16:creationId xmlns="" xmlns:a16="http://schemas.microsoft.com/office/drawing/2014/main" id="{B319D80D-3A14-994B-B342-B6B2435E0095}"/>
              </a:ext>
            </a:extLst>
          </p:cNvPr>
          <p:cNvSpPr/>
          <p:nvPr/>
        </p:nvSpPr>
        <p:spPr>
          <a:xfrm rot="1631668">
            <a:off x="1908838" y="3841521"/>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Cube 13">
            <a:extLst>
              <a:ext uri="{FF2B5EF4-FFF2-40B4-BE49-F238E27FC236}">
                <a16:creationId xmlns="" xmlns:a16="http://schemas.microsoft.com/office/drawing/2014/main" id="{14B122A6-8D24-7747-A4E0-E23BC1E8DF15}"/>
              </a:ext>
            </a:extLst>
          </p:cNvPr>
          <p:cNvSpPr/>
          <p:nvPr/>
        </p:nvSpPr>
        <p:spPr>
          <a:xfrm>
            <a:off x="2947308" y="5096099"/>
            <a:ext cx="557893" cy="5578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5" name="Hexagon 14">
            <a:extLst>
              <a:ext uri="{FF2B5EF4-FFF2-40B4-BE49-F238E27FC236}">
                <a16:creationId xmlns="" xmlns:a16="http://schemas.microsoft.com/office/drawing/2014/main" id="{45DECA26-0C48-514B-8C45-1F7D2FF4F581}"/>
              </a:ext>
            </a:extLst>
          </p:cNvPr>
          <p:cNvSpPr/>
          <p:nvPr/>
        </p:nvSpPr>
        <p:spPr>
          <a:xfrm rot="1631668">
            <a:off x="2447034" y="2828649"/>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Hexagon 15">
            <a:extLst>
              <a:ext uri="{FF2B5EF4-FFF2-40B4-BE49-F238E27FC236}">
                <a16:creationId xmlns="" xmlns:a16="http://schemas.microsoft.com/office/drawing/2014/main" id="{62A5B972-49AF-D148-89A7-D3E7B742F6BC}"/>
              </a:ext>
            </a:extLst>
          </p:cNvPr>
          <p:cNvSpPr/>
          <p:nvPr/>
        </p:nvSpPr>
        <p:spPr>
          <a:xfrm rot="1631668">
            <a:off x="1789182" y="1832076"/>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7" name="Group 16">
            <a:extLst>
              <a:ext uri="{FF2B5EF4-FFF2-40B4-BE49-F238E27FC236}">
                <a16:creationId xmlns="" xmlns:a16="http://schemas.microsoft.com/office/drawing/2014/main" id="{7645C2AE-942D-3F48-B2FB-EF52A7FE9769}"/>
              </a:ext>
            </a:extLst>
          </p:cNvPr>
          <p:cNvGrpSpPr/>
          <p:nvPr/>
        </p:nvGrpSpPr>
        <p:grpSpPr>
          <a:xfrm rot="13835909">
            <a:off x="3018097" y="4764380"/>
            <a:ext cx="395309" cy="284997"/>
            <a:chOff x="7305676" y="3613321"/>
            <a:chExt cx="562724" cy="527866"/>
          </a:xfrm>
        </p:grpSpPr>
        <p:sp>
          <p:nvSpPr>
            <p:cNvPr id="18" name="Half Frame 17">
              <a:extLst>
                <a:ext uri="{FF2B5EF4-FFF2-40B4-BE49-F238E27FC236}">
                  <a16:creationId xmlns="" xmlns:a16="http://schemas.microsoft.com/office/drawing/2014/main" id="{E6162E49-3245-0548-9E7D-2F495AEFCE69}"/>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 xmlns:a16="http://schemas.microsoft.com/office/drawing/2014/main" id="{63302045-C1F7-1A40-9CE1-D50762E6DFFE}"/>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 xmlns:a16="http://schemas.microsoft.com/office/drawing/2014/main" id="{EB5E2F19-E027-324A-AC4A-127454BC8279}"/>
              </a:ext>
            </a:extLst>
          </p:cNvPr>
          <p:cNvPicPr>
            <a:picLocks noChangeAspect="1"/>
          </p:cNvPicPr>
          <p:nvPr/>
        </p:nvPicPr>
        <p:blipFill>
          <a:blip r:embed="rId2"/>
          <a:stretch>
            <a:fillRect/>
          </a:stretch>
        </p:blipFill>
        <p:spPr>
          <a:xfrm>
            <a:off x="3216453" y="5663123"/>
            <a:ext cx="342900" cy="342900"/>
          </a:xfrm>
          <a:prstGeom prst="rect">
            <a:avLst/>
          </a:prstGeom>
        </p:spPr>
      </p:pic>
      <p:grpSp>
        <p:nvGrpSpPr>
          <p:cNvPr id="21" name="Group 20">
            <a:extLst>
              <a:ext uri="{FF2B5EF4-FFF2-40B4-BE49-F238E27FC236}">
                <a16:creationId xmlns="" xmlns:a16="http://schemas.microsoft.com/office/drawing/2014/main" id="{155AA54B-6E6C-2241-B309-463D28455F67}"/>
              </a:ext>
            </a:extLst>
          </p:cNvPr>
          <p:cNvGrpSpPr/>
          <p:nvPr/>
        </p:nvGrpSpPr>
        <p:grpSpPr>
          <a:xfrm rot="13835909">
            <a:off x="2377233" y="3792134"/>
            <a:ext cx="395309" cy="284997"/>
            <a:chOff x="7305676" y="3613321"/>
            <a:chExt cx="562724" cy="527866"/>
          </a:xfrm>
        </p:grpSpPr>
        <p:sp>
          <p:nvSpPr>
            <p:cNvPr id="22" name="Half Frame 21">
              <a:extLst>
                <a:ext uri="{FF2B5EF4-FFF2-40B4-BE49-F238E27FC236}">
                  <a16:creationId xmlns="" xmlns:a16="http://schemas.microsoft.com/office/drawing/2014/main" id="{385EE9E2-0B6D-0142-AD4C-169CD0C520F9}"/>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 xmlns:a16="http://schemas.microsoft.com/office/drawing/2014/main" id="{BED8BCA8-0DA7-A849-B914-78332E10DBE6}"/>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 xmlns:a16="http://schemas.microsoft.com/office/drawing/2014/main" id="{773EB545-978F-F544-B888-C2D0F21CD6F4}"/>
              </a:ext>
            </a:extLst>
          </p:cNvPr>
          <p:cNvGrpSpPr/>
          <p:nvPr/>
        </p:nvGrpSpPr>
        <p:grpSpPr>
          <a:xfrm rot="13835909">
            <a:off x="2203186" y="1879040"/>
            <a:ext cx="395309" cy="284997"/>
            <a:chOff x="7305676" y="3613321"/>
            <a:chExt cx="562724" cy="527866"/>
          </a:xfrm>
        </p:grpSpPr>
        <p:sp>
          <p:nvSpPr>
            <p:cNvPr id="25" name="Half Frame 24">
              <a:extLst>
                <a:ext uri="{FF2B5EF4-FFF2-40B4-BE49-F238E27FC236}">
                  <a16:creationId xmlns="" xmlns:a16="http://schemas.microsoft.com/office/drawing/2014/main" id="{B23564AB-D91E-4A40-93E4-AEB978F5BCE5}"/>
                </a:ext>
              </a:extLst>
            </p:cNvPr>
            <p:cNvSpPr/>
            <p:nvPr/>
          </p:nvSpPr>
          <p:spPr>
            <a:xfrm>
              <a:off x="7620000" y="3892550"/>
              <a:ext cx="248400" cy="248637"/>
            </a:xfrm>
            <a:prstGeom prst="halfFrame">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 xmlns:a16="http://schemas.microsoft.com/office/drawing/2014/main" id="{9EA5ADEC-4A42-9748-A1BE-8D6705AAA18F}"/>
                </a:ext>
              </a:extLst>
            </p:cNvPr>
            <p:cNvCxnSpPr>
              <a:cxnSpLocks/>
            </p:cNvCxnSpPr>
            <p:nvPr/>
          </p:nvCxnSpPr>
          <p:spPr>
            <a:xfrm flipH="1" flipV="1">
              <a:off x="7305676" y="3613321"/>
              <a:ext cx="466724" cy="4286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 xmlns:a16="http://schemas.microsoft.com/office/drawing/2014/main" id="{C8F01B04-D5E1-6645-A2EE-CBDDB92E197B}"/>
              </a:ext>
            </a:extLst>
          </p:cNvPr>
          <p:cNvPicPr>
            <a:picLocks noChangeAspect="1"/>
          </p:cNvPicPr>
          <p:nvPr/>
        </p:nvPicPr>
        <p:blipFill>
          <a:blip r:embed="rId2"/>
          <a:stretch>
            <a:fillRect/>
          </a:stretch>
        </p:blipFill>
        <p:spPr>
          <a:xfrm>
            <a:off x="3566974" y="5320223"/>
            <a:ext cx="342900" cy="342900"/>
          </a:xfrm>
          <a:prstGeom prst="rect">
            <a:avLst/>
          </a:prstGeom>
        </p:spPr>
      </p:pic>
      <p:pic>
        <p:nvPicPr>
          <p:cNvPr id="29" name="Picture 28">
            <a:extLst>
              <a:ext uri="{FF2B5EF4-FFF2-40B4-BE49-F238E27FC236}">
                <a16:creationId xmlns="" xmlns:a16="http://schemas.microsoft.com/office/drawing/2014/main" id="{1A54BD50-CEB5-9946-A30F-EF7DE4C82977}"/>
              </a:ext>
            </a:extLst>
          </p:cNvPr>
          <p:cNvPicPr>
            <a:picLocks noChangeAspect="1"/>
          </p:cNvPicPr>
          <p:nvPr/>
        </p:nvPicPr>
        <p:blipFill>
          <a:blip r:embed="rId2"/>
          <a:stretch>
            <a:fillRect/>
          </a:stretch>
        </p:blipFill>
        <p:spPr>
          <a:xfrm>
            <a:off x="2715976" y="2324683"/>
            <a:ext cx="342900" cy="342900"/>
          </a:xfrm>
          <a:prstGeom prst="rect">
            <a:avLst/>
          </a:prstGeom>
        </p:spPr>
      </p:pic>
      <p:pic>
        <p:nvPicPr>
          <p:cNvPr id="30" name="Picture 29">
            <a:extLst>
              <a:ext uri="{FF2B5EF4-FFF2-40B4-BE49-F238E27FC236}">
                <a16:creationId xmlns="" xmlns:a16="http://schemas.microsoft.com/office/drawing/2014/main" id="{44DCAB86-8910-A94F-BE64-778EC5BDA176}"/>
              </a:ext>
            </a:extLst>
          </p:cNvPr>
          <p:cNvPicPr>
            <a:picLocks noChangeAspect="1"/>
          </p:cNvPicPr>
          <p:nvPr/>
        </p:nvPicPr>
        <p:blipFill>
          <a:blip r:embed="rId2"/>
          <a:stretch>
            <a:fillRect/>
          </a:stretch>
        </p:blipFill>
        <p:spPr>
          <a:xfrm>
            <a:off x="2057940" y="4342696"/>
            <a:ext cx="342900" cy="342900"/>
          </a:xfrm>
          <a:prstGeom prst="rect">
            <a:avLst/>
          </a:prstGeom>
        </p:spPr>
      </p:pic>
      <p:pic>
        <p:nvPicPr>
          <p:cNvPr id="28" name="Picture 27">
            <a:extLst>
              <a:ext uri="{FF2B5EF4-FFF2-40B4-BE49-F238E27FC236}">
                <a16:creationId xmlns="" xmlns:a16="http://schemas.microsoft.com/office/drawing/2014/main" id="{B7F6EFDD-554D-3A46-A2F8-B21FD3E4E593}"/>
              </a:ext>
            </a:extLst>
          </p:cNvPr>
          <p:cNvPicPr>
            <a:picLocks noChangeAspect="1"/>
          </p:cNvPicPr>
          <p:nvPr/>
        </p:nvPicPr>
        <p:blipFill>
          <a:blip r:embed="rId2"/>
          <a:stretch>
            <a:fillRect/>
          </a:stretch>
        </p:blipFill>
        <p:spPr>
          <a:xfrm>
            <a:off x="1900018" y="2412630"/>
            <a:ext cx="342900" cy="342900"/>
          </a:xfrm>
          <a:prstGeom prst="rect">
            <a:avLst/>
          </a:prstGeom>
        </p:spPr>
      </p:pic>
      <p:sp>
        <p:nvSpPr>
          <p:cNvPr id="31" name="Freeform 30">
            <a:extLst>
              <a:ext uri="{FF2B5EF4-FFF2-40B4-BE49-F238E27FC236}">
                <a16:creationId xmlns="" xmlns:a16="http://schemas.microsoft.com/office/drawing/2014/main" id="{246F5EE0-49D5-8E4F-8E8D-DCEFCE85106A}"/>
              </a:ext>
            </a:extLst>
          </p:cNvPr>
          <p:cNvSpPr/>
          <p:nvPr/>
        </p:nvSpPr>
        <p:spPr>
          <a:xfrm>
            <a:off x="2445573" y="2021539"/>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 xmlns:a16="http://schemas.microsoft.com/office/drawing/2014/main" id="{472461AF-7338-ED4D-ADB2-2379F71DB69A}"/>
              </a:ext>
            </a:extLst>
          </p:cNvPr>
          <p:cNvSpPr/>
          <p:nvPr/>
        </p:nvSpPr>
        <p:spPr>
          <a:xfrm flipH="1">
            <a:off x="2057941" y="2021539"/>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 xmlns:a16="http://schemas.microsoft.com/office/drawing/2014/main" id="{F3B2D0A8-2320-0C4E-A52F-8F4C44F026E4}"/>
              </a:ext>
            </a:extLst>
          </p:cNvPr>
          <p:cNvSpPr/>
          <p:nvPr/>
        </p:nvSpPr>
        <p:spPr>
          <a:xfrm>
            <a:off x="3243018" y="4838966"/>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 xmlns:a16="http://schemas.microsoft.com/office/drawing/2014/main" id="{98319BB0-F77A-8E40-A372-93CEACEC9776}"/>
              </a:ext>
            </a:extLst>
          </p:cNvPr>
          <p:cNvSpPr/>
          <p:nvPr/>
        </p:nvSpPr>
        <p:spPr>
          <a:xfrm>
            <a:off x="3243018" y="4969865"/>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 xmlns:a16="http://schemas.microsoft.com/office/drawing/2014/main" id="{8069C167-2C49-CC42-83D5-40DE17C5AF22}"/>
              </a:ext>
            </a:extLst>
          </p:cNvPr>
          <p:cNvCxnSpPr>
            <a:cxnSpLocks/>
            <a:stCxn id="4" idx="2"/>
            <a:endCxn id="9" idx="5"/>
          </p:cNvCxnSpPr>
          <p:nvPr/>
        </p:nvCxnSpPr>
        <p:spPr>
          <a:xfrm flipH="1" flipV="1">
            <a:off x="5057916" y="2119090"/>
            <a:ext cx="1190484" cy="1277601"/>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 xmlns:a16="http://schemas.microsoft.com/office/drawing/2014/main" id="{15CD54C1-0B69-A44A-BE01-672937966414}"/>
              </a:ext>
            </a:extLst>
          </p:cNvPr>
          <p:cNvCxnSpPr>
            <a:cxnSpLocks/>
            <a:stCxn id="4" idx="3"/>
            <a:endCxn id="8" idx="5"/>
          </p:cNvCxnSpPr>
          <p:nvPr/>
        </p:nvCxnSpPr>
        <p:spPr>
          <a:xfrm flipH="1">
            <a:off x="5523677" y="3711015"/>
            <a:ext cx="1039048" cy="405986"/>
          </a:xfrm>
          <a:prstGeom prst="line">
            <a:avLst/>
          </a:prstGeom>
          <a:ln/>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 xmlns:a16="http://schemas.microsoft.com/office/drawing/2014/main" id="{43EEE73A-E565-E940-8F1B-D5A5235750BD}"/>
              </a:ext>
            </a:extLst>
          </p:cNvPr>
          <p:cNvCxnSpPr>
            <a:cxnSpLocks/>
            <a:stCxn id="8" idx="2"/>
            <a:endCxn id="14" idx="5"/>
          </p:cNvCxnSpPr>
          <p:nvPr/>
        </p:nvCxnSpPr>
        <p:spPr>
          <a:xfrm flipH="1">
            <a:off x="3505201" y="4288452"/>
            <a:ext cx="1332677" cy="1016857"/>
          </a:xfrm>
          <a:prstGeom prst="line">
            <a:avLst/>
          </a:prstGeom>
          <a:ln/>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 xmlns:a16="http://schemas.microsoft.com/office/drawing/2014/main" id="{66BD2388-ADE0-2F42-B653-381C452ACFC6}"/>
              </a:ext>
            </a:extLst>
          </p:cNvPr>
          <p:cNvCxnSpPr>
            <a:cxnSpLocks/>
            <a:stCxn id="8" idx="2"/>
            <a:endCxn id="11" idx="5"/>
          </p:cNvCxnSpPr>
          <p:nvPr/>
        </p:nvCxnSpPr>
        <p:spPr>
          <a:xfrm flipH="1" flipV="1">
            <a:off x="2965177" y="4263643"/>
            <a:ext cx="1872700" cy="24809"/>
          </a:xfrm>
          <a:prstGeom prst="line">
            <a:avLst/>
          </a:prstGeom>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 xmlns:a16="http://schemas.microsoft.com/office/drawing/2014/main" id="{1E0D97D4-2DD3-9343-9593-DEDC4FF79598}"/>
              </a:ext>
            </a:extLst>
          </p:cNvPr>
          <p:cNvCxnSpPr>
            <a:cxnSpLocks/>
            <a:stCxn id="9" idx="2"/>
            <a:endCxn id="10" idx="5"/>
          </p:cNvCxnSpPr>
          <p:nvPr/>
        </p:nvCxnSpPr>
        <p:spPr>
          <a:xfrm flipH="1">
            <a:off x="2759500" y="2290540"/>
            <a:ext cx="1612616" cy="12239"/>
          </a:xfrm>
          <a:prstGeom prst="line">
            <a:avLst/>
          </a:prstGeom>
          <a:ln/>
        </p:spPr>
        <p:style>
          <a:lnRef idx="2">
            <a:schemeClr val="dk1"/>
          </a:lnRef>
          <a:fillRef idx="0">
            <a:schemeClr val="dk1"/>
          </a:fillRef>
          <a:effectRef idx="1">
            <a:schemeClr val="dk1"/>
          </a:effectRef>
          <a:fontRef idx="minor">
            <a:schemeClr val="tx1"/>
          </a:fontRef>
        </p:style>
      </p:cxnSp>
      <p:sp>
        <p:nvSpPr>
          <p:cNvPr id="41" name="Can 40">
            <a:extLst>
              <a:ext uri="{FF2B5EF4-FFF2-40B4-BE49-F238E27FC236}">
                <a16:creationId xmlns="" xmlns:a16="http://schemas.microsoft.com/office/drawing/2014/main" id="{F3B3D900-A087-FD4F-927A-A186B19E4812}"/>
              </a:ext>
            </a:extLst>
          </p:cNvPr>
          <p:cNvSpPr/>
          <p:nvPr/>
        </p:nvSpPr>
        <p:spPr>
          <a:xfrm>
            <a:off x="6856355" y="4025936"/>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VLR</a:t>
            </a:r>
            <a:endParaRPr lang="en-US" b="1" dirty="0"/>
          </a:p>
        </p:txBody>
      </p:sp>
      <p:sp>
        <p:nvSpPr>
          <p:cNvPr id="42" name="Can 41">
            <a:extLst>
              <a:ext uri="{FF2B5EF4-FFF2-40B4-BE49-F238E27FC236}">
                <a16:creationId xmlns="" xmlns:a16="http://schemas.microsoft.com/office/drawing/2014/main" id="{A37E9B3B-2D4A-8A4F-9D4F-4A26E284154C}"/>
              </a:ext>
            </a:extLst>
          </p:cNvPr>
          <p:cNvSpPr/>
          <p:nvPr/>
        </p:nvSpPr>
        <p:spPr>
          <a:xfrm>
            <a:off x="7647453" y="4577744"/>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HLR</a:t>
            </a:r>
            <a:endParaRPr lang="en-US" b="1" dirty="0"/>
          </a:p>
        </p:txBody>
      </p:sp>
      <p:sp>
        <p:nvSpPr>
          <p:cNvPr id="43" name="Can 42">
            <a:extLst>
              <a:ext uri="{FF2B5EF4-FFF2-40B4-BE49-F238E27FC236}">
                <a16:creationId xmlns="" xmlns:a16="http://schemas.microsoft.com/office/drawing/2014/main" id="{B10CA981-2CF7-514B-84B2-4F4B0EC1BFE2}"/>
              </a:ext>
            </a:extLst>
          </p:cNvPr>
          <p:cNvSpPr/>
          <p:nvPr/>
        </p:nvSpPr>
        <p:spPr>
          <a:xfrm>
            <a:off x="8397119" y="5086992"/>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AUC</a:t>
            </a:r>
            <a:endParaRPr lang="en-US" b="1" dirty="0"/>
          </a:p>
        </p:txBody>
      </p:sp>
      <p:sp>
        <p:nvSpPr>
          <p:cNvPr id="44" name="Can 43">
            <a:extLst>
              <a:ext uri="{FF2B5EF4-FFF2-40B4-BE49-F238E27FC236}">
                <a16:creationId xmlns="" xmlns:a16="http://schemas.microsoft.com/office/drawing/2014/main" id="{C523F6FB-701A-DA48-9EB5-CD761AB433AD}"/>
              </a:ext>
            </a:extLst>
          </p:cNvPr>
          <p:cNvSpPr/>
          <p:nvPr/>
        </p:nvSpPr>
        <p:spPr>
          <a:xfrm>
            <a:off x="9323711" y="5531641"/>
            <a:ext cx="508259" cy="55180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EIR</a:t>
            </a:r>
            <a:endParaRPr lang="en-US" b="1" dirty="0"/>
          </a:p>
        </p:txBody>
      </p:sp>
      <p:cxnSp>
        <p:nvCxnSpPr>
          <p:cNvPr id="45" name="Straight Connector 44">
            <a:extLst>
              <a:ext uri="{FF2B5EF4-FFF2-40B4-BE49-F238E27FC236}">
                <a16:creationId xmlns="" xmlns:a16="http://schemas.microsoft.com/office/drawing/2014/main" id="{0C12D98E-0847-3E42-B448-10436EE7895A}"/>
              </a:ext>
            </a:extLst>
          </p:cNvPr>
          <p:cNvCxnSpPr>
            <a:cxnSpLocks/>
            <a:endCxn id="4" idx="4"/>
          </p:cNvCxnSpPr>
          <p:nvPr/>
        </p:nvCxnSpPr>
        <p:spPr>
          <a:xfrm flipH="1" flipV="1">
            <a:off x="6877050" y="3396690"/>
            <a:ext cx="3600450" cy="222272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 xmlns:a16="http://schemas.microsoft.com/office/drawing/2014/main" id="{68064B92-9E59-C448-9CE6-AC1877821F30}"/>
              </a:ext>
            </a:extLst>
          </p:cNvPr>
          <p:cNvCxnSpPr>
            <a:cxnSpLocks/>
            <a:endCxn id="41" idx="4"/>
          </p:cNvCxnSpPr>
          <p:nvPr/>
        </p:nvCxnSpPr>
        <p:spPr>
          <a:xfrm flipH="1">
            <a:off x="7364613" y="43018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 xmlns:a16="http://schemas.microsoft.com/office/drawing/2014/main" id="{6EA3C5E1-4C21-C649-A9FB-43551C489416}"/>
              </a:ext>
            </a:extLst>
          </p:cNvPr>
          <p:cNvCxnSpPr>
            <a:cxnSpLocks/>
          </p:cNvCxnSpPr>
          <p:nvPr/>
        </p:nvCxnSpPr>
        <p:spPr>
          <a:xfrm flipH="1">
            <a:off x="8155712" y="4711097"/>
            <a:ext cx="835889" cy="0"/>
          </a:xfrm>
          <a:prstGeom prst="line">
            <a:avLst/>
          </a:prstGeom>
          <a:ln/>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 xmlns:a16="http://schemas.microsoft.com/office/drawing/2014/main" id="{AA3BCCEC-1AA5-F34B-A556-245AB46C3AB4}"/>
              </a:ext>
            </a:extLst>
          </p:cNvPr>
          <p:cNvCxnSpPr>
            <a:cxnSpLocks/>
          </p:cNvCxnSpPr>
          <p:nvPr/>
        </p:nvCxnSpPr>
        <p:spPr>
          <a:xfrm flipH="1">
            <a:off x="8905377" y="52640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 xmlns:a16="http://schemas.microsoft.com/office/drawing/2014/main" id="{EE845222-6A08-FA43-AA51-64A35E684590}"/>
              </a:ext>
            </a:extLst>
          </p:cNvPr>
          <p:cNvCxnSpPr>
            <a:cxnSpLocks/>
          </p:cNvCxnSpPr>
          <p:nvPr/>
        </p:nvCxnSpPr>
        <p:spPr>
          <a:xfrm flipH="1">
            <a:off x="9831970" y="5619411"/>
            <a:ext cx="645530" cy="14915"/>
          </a:xfrm>
          <a:prstGeom prst="line">
            <a:avLst/>
          </a:prstGeom>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 xmlns:a16="http://schemas.microsoft.com/office/drawing/2014/main" id="{6CEECA73-BFDB-2E47-A9B0-4F07372AC403}"/>
              </a:ext>
            </a:extLst>
          </p:cNvPr>
          <p:cNvCxnSpPr>
            <a:cxnSpLocks/>
            <a:stCxn id="4" idx="5"/>
            <a:endCxn id="6" idx="2"/>
          </p:cNvCxnSpPr>
          <p:nvPr/>
        </p:nvCxnSpPr>
        <p:spPr>
          <a:xfrm flipV="1">
            <a:off x="7086601" y="1744160"/>
            <a:ext cx="1650745" cy="1442981"/>
          </a:xfrm>
          <a:prstGeom prst="line">
            <a:avLst/>
          </a:prstGeom>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 xmlns:a16="http://schemas.microsoft.com/office/drawing/2014/main" id="{439CC766-A1B8-994E-80B2-40C471D556BC}"/>
              </a:ext>
            </a:extLst>
          </p:cNvPr>
          <p:cNvCxnSpPr>
            <a:cxnSpLocks/>
            <a:stCxn id="4" idx="5"/>
            <a:endCxn id="5" idx="2"/>
          </p:cNvCxnSpPr>
          <p:nvPr/>
        </p:nvCxnSpPr>
        <p:spPr>
          <a:xfrm flipV="1">
            <a:off x="7086601" y="3174408"/>
            <a:ext cx="1442007" cy="12733"/>
          </a:xfrm>
          <a:prstGeom prst="line">
            <a:avLst/>
          </a:prstGeom>
          <a:ln/>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 xmlns:a16="http://schemas.microsoft.com/office/drawing/2014/main" id="{F6D9B357-E62E-EE4D-A173-7DE4C9CBA90B}"/>
              </a:ext>
            </a:extLst>
          </p:cNvPr>
          <p:cNvCxnSpPr>
            <a:cxnSpLocks/>
            <a:stCxn id="4" idx="0"/>
            <a:endCxn id="7" idx="3"/>
          </p:cNvCxnSpPr>
          <p:nvPr/>
        </p:nvCxnSpPr>
        <p:spPr>
          <a:xfrm flipV="1">
            <a:off x="6772275" y="1905001"/>
            <a:ext cx="0" cy="967815"/>
          </a:xfrm>
          <a:prstGeom prst="line">
            <a:avLst/>
          </a:prstGeom>
          <a:ln w="3175"/>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 xmlns:a16="http://schemas.microsoft.com/office/drawing/2014/main" id="{13FBBA82-5234-CF44-9F5A-BA95FF1A8A6B}"/>
              </a:ext>
            </a:extLst>
          </p:cNvPr>
          <p:cNvCxnSpPr>
            <a:cxnSpLocks/>
            <a:stCxn id="6" idx="5"/>
          </p:cNvCxnSpPr>
          <p:nvPr/>
        </p:nvCxnSpPr>
        <p:spPr>
          <a:xfrm>
            <a:off x="9575545" y="1534609"/>
            <a:ext cx="211032" cy="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 xmlns:a16="http://schemas.microsoft.com/office/drawing/2014/main" id="{E9994276-9F95-A545-8D85-2F946A86D10F}"/>
              </a:ext>
            </a:extLst>
          </p:cNvPr>
          <p:cNvCxnSpPr>
            <a:cxnSpLocks/>
          </p:cNvCxnSpPr>
          <p:nvPr/>
        </p:nvCxnSpPr>
        <p:spPr>
          <a:xfrm flipH="1">
            <a:off x="9366807" y="3069632"/>
            <a:ext cx="211032" cy="0"/>
          </a:xfrm>
          <a:prstGeom prst="line">
            <a:avLst/>
          </a:prstGeom>
          <a:ln/>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 xmlns:a16="http://schemas.microsoft.com/office/drawing/2014/main" id="{74898820-2A57-B44C-BE28-73C7EDC60C1D}"/>
              </a:ext>
            </a:extLst>
          </p:cNvPr>
          <p:cNvSpPr txBox="1"/>
          <p:nvPr/>
        </p:nvSpPr>
        <p:spPr>
          <a:xfrm>
            <a:off x="9578372" y="2720961"/>
            <a:ext cx="1114753" cy="738664"/>
          </a:xfrm>
          <a:prstGeom prst="rect">
            <a:avLst/>
          </a:prstGeom>
          <a:noFill/>
        </p:spPr>
        <p:txBody>
          <a:bodyPr wrap="square" rtlCol="0">
            <a:spAutoFit/>
          </a:bodyPr>
          <a:lstStyle/>
          <a:p>
            <a:r>
              <a:rPr lang="en-US" sz="1400" b="1" dirty="0"/>
              <a:t>PSTN</a:t>
            </a:r>
          </a:p>
          <a:p>
            <a:r>
              <a:rPr lang="en-US" sz="1400" b="1" dirty="0"/>
              <a:t>ISDN</a:t>
            </a:r>
          </a:p>
          <a:p>
            <a:r>
              <a:rPr lang="en-US" sz="1400" b="1" dirty="0"/>
              <a:t>PDN</a:t>
            </a:r>
          </a:p>
        </p:txBody>
      </p:sp>
      <p:sp>
        <p:nvSpPr>
          <p:cNvPr id="56" name="TextBox 55">
            <a:extLst>
              <a:ext uri="{FF2B5EF4-FFF2-40B4-BE49-F238E27FC236}">
                <a16:creationId xmlns="" xmlns:a16="http://schemas.microsoft.com/office/drawing/2014/main" id="{C926C3DA-EABF-A14D-8E65-83B7F0A43542}"/>
              </a:ext>
            </a:extLst>
          </p:cNvPr>
          <p:cNvSpPr txBox="1"/>
          <p:nvPr/>
        </p:nvSpPr>
        <p:spPr>
          <a:xfrm>
            <a:off x="9750782" y="1269769"/>
            <a:ext cx="1114753" cy="523220"/>
          </a:xfrm>
          <a:prstGeom prst="rect">
            <a:avLst/>
          </a:prstGeom>
          <a:noFill/>
        </p:spPr>
        <p:txBody>
          <a:bodyPr wrap="square" rtlCol="0">
            <a:spAutoFit/>
          </a:bodyPr>
          <a:lstStyle/>
          <a:p>
            <a:r>
              <a:rPr lang="en-US" sz="1400" b="1" dirty="0"/>
              <a:t>PLMN &amp; INTERNET</a:t>
            </a:r>
          </a:p>
        </p:txBody>
      </p:sp>
      <p:cxnSp>
        <p:nvCxnSpPr>
          <p:cNvPr id="57" name="Straight Connector 56">
            <a:extLst>
              <a:ext uri="{FF2B5EF4-FFF2-40B4-BE49-F238E27FC236}">
                <a16:creationId xmlns="" xmlns:a16="http://schemas.microsoft.com/office/drawing/2014/main" id="{47519005-02F4-1345-BBD6-1EAF7F3BEF75}"/>
              </a:ext>
            </a:extLst>
          </p:cNvPr>
          <p:cNvCxnSpPr>
            <a:cxnSpLocks/>
            <a:stCxn id="7" idx="2"/>
            <a:endCxn id="8" idx="0"/>
          </p:cNvCxnSpPr>
          <p:nvPr/>
        </p:nvCxnSpPr>
        <p:spPr>
          <a:xfrm flipH="1">
            <a:off x="5266502" y="1590676"/>
            <a:ext cx="1191448" cy="2269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A6CF23F3-7F91-E148-88CD-B17FF39707F7}"/>
              </a:ext>
            </a:extLst>
          </p:cNvPr>
          <p:cNvCxnSpPr>
            <a:cxnSpLocks/>
            <a:stCxn id="7" idx="2"/>
            <a:endCxn id="9" idx="0"/>
          </p:cNvCxnSpPr>
          <p:nvPr/>
        </p:nvCxnSpPr>
        <p:spPr>
          <a:xfrm flipH="1">
            <a:off x="4800742" y="1590676"/>
            <a:ext cx="1657209" cy="271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7EAD52CE-F3F1-5845-AA3E-B7241C04B92C}"/>
              </a:ext>
            </a:extLst>
          </p:cNvPr>
          <p:cNvCxnSpPr>
            <a:cxnSpLocks/>
            <a:endCxn id="6" idx="0"/>
          </p:cNvCxnSpPr>
          <p:nvPr/>
        </p:nvCxnSpPr>
        <p:spPr>
          <a:xfrm flipV="1">
            <a:off x="7275218" y="1220284"/>
            <a:ext cx="1986002" cy="38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985B62BB-974F-D345-B15B-0B34A32598D8}"/>
              </a:ext>
            </a:extLst>
          </p:cNvPr>
          <p:cNvCxnSpPr>
            <a:cxnSpLocks/>
            <a:endCxn id="5" idx="1"/>
          </p:cNvCxnSpPr>
          <p:nvPr/>
        </p:nvCxnSpPr>
        <p:spPr>
          <a:xfrm>
            <a:off x="7275218" y="1259246"/>
            <a:ext cx="1567714" cy="1600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95F6C9AC-3820-FB48-AC0C-0300ED57D505}"/>
              </a:ext>
            </a:extLst>
          </p:cNvPr>
          <p:cNvCxnSpPr>
            <a:cxnSpLocks/>
            <a:stCxn id="6" idx="3"/>
            <a:endCxn id="5" idx="0"/>
          </p:cNvCxnSpPr>
          <p:nvPr/>
        </p:nvCxnSpPr>
        <p:spPr>
          <a:xfrm>
            <a:off x="9051670" y="2058484"/>
            <a:ext cx="812" cy="592048"/>
          </a:xfrm>
          <a:prstGeom prst="line">
            <a:avLst/>
          </a:prstGeom>
          <a:ln/>
        </p:spPr>
        <p:style>
          <a:lnRef idx="2">
            <a:schemeClr val="dk1"/>
          </a:lnRef>
          <a:fillRef idx="0">
            <a:schemeClr val="dk1"/>
          </a:fillRef>
          <a:effectRef idx="1">
            <a:schemeClr val="dk1"/>
          </a:effectRef>
          <a:fontRef idx="minor">
            <a:schemeClr val="tx1"/>
          </a:fontRef>
        </p:style>
      </p:cxnSp>
      <p:sp>
        <p:nvSpPr>
          <p:cNvPr id="62" name="Freeform 61">
            <a:extLst>
              <a:ext uri="{FF2B5EF4-FFF2-40B4-BE49-F238E27FC236}">
                <a16:creationId xmlns="" xmlns:a16="http://schemas.microsoft.com/office/drawing/2014/main" id="{ACA7A7B7-961D-1F4D-8C6C-29DEC30F65C5}"/>
              </a:ext>
            </a:extLst>
          </p:cNvPr>
          <p:cNvSpPr/>
          <p:nvPr/>
        </p:nvSpPr>
        <p:spPr>
          <a:xfrm>
            <a:off x="7085351" y="1903751"/>
            <a:ext cx="209862" cy="2173574"/>
          </a:xfrm>
          <a:custGeom>
            <a:avLst/>
            <a:gdLst>
              <a:gd name="connsiteX0" fmla="*/ 0 w 209862"/>
              <a:gd name="connsiteY0" fmla="*/ 0 h 2173574"/>
              <a:gd name="connsiteX1" fmla="*/ 209862 w 209862"/>
              <a:gd name="connsiteY1" fmla="*/ 1633928 h 2173574"/>
              <a:gd name="connsiteX2" fmla="*/ 209862 w 209862"/>
              <a:gd name="connsiteY2" fmla="*/ 2173574 h 2173574"/>
            </a:gdLst>
            <a:ahLst/>
            <a:cxnLst>
              <a:cxn ang="0">
                <a:pos x="connsiteX0" y="connsiteY0"/>
              </a:cxn>
              <a:cxn ang="0">
                <a:pos x="connsiteX1" y="connsiteY1"/>
              </a:cxn>
              <a:cxn ang="0">
                <a:pos x="connsiteX2" y="connsiteY2"/>
              </a:cxn>
            </a:cxnLst>
            <a:rect l="l" t="t" r="r" b="b"/>
            <a:pathLst>
              <a:path w="209862" h="2173574">
                <a:moveTo>
                  <a:pt x="0" y="0"/>
                </a:moveTo>
                <a:lnTo>
                  <a:pt x="209862" y="1633928"/>
                </a:lnTo>
                <a:lnTo>
                  <a:pt x="209862" y="2173574"/>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 xmlns:a16="http://schemas.microsoft.com/office/drawing/2014/main" id="{319B5682-84D8-9747-B715-8B21A34088E1}"/>
              </a:ext>
            </a:extLst>
          </p:cNvPr>
          <p:cNvSpPr/>
          <p:nvPr/>
        </p:nvSpPr>
        <p:spPr>
          <a:xfrm>
            <a:off x="7175292" y="1798820"/>
            <a:ext cx="584616" cy="2818150"/>
          </a:xfrm>
          <a:custGeom>
            <a:avLst/>
            <a:gdLst>
              <a:gd name="connsiteX0" fmla="*/ 0 w 584616"/>
              <a:gd name="connsiteY0" fmla="*/ 0 h 2818150"/>
              <a:gd name="connsiteX1" fmla="*/ 584616 w 584616"/>
              <a:gd name="connsiteY1" fmla="*/ 2008682 h 2818150"/>
              <a:gd name="connsiteX2" fmla="*/ 584616 w 584616"/>
              <a:gd name="connsiteY2" fmla="*/ 2818150 h 2818150"/>
            </a:gdLst>
            <a:ahLst/>
            <a:cxnLst>
              <a:cxn ang="0">
                <a:pos x="connsiteX0" y="connsiteY0"/>
              </a:cxn>
              <a:cxn ang="0">
                <a:pos x="connsiteX1" y="connsiteY1"/>
              </a:cxn>
              <a:cxn ang="0">
                <a:pos x="connsiteX2" y="connsiteY2"/>
              </a:cxn>
            </a:cxnLst>
            <a:rect l="l" t="t" r="r" b="b"/>
            <a:pathLst>
              <a:path w="584616" h="2818150">
                <a:moveTo>
                  <a:pt x="0" y="0"/>
                </a:moveTo>
                <a:lnTo>
                  <a:pt x="584616" y="2008682"/>
                </a:lnTo>
                <a:lnTo>
                  <a:pt x="584616" y="281815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 xmlns:a16="http://schemas.microsoft.com/office/drawing/2014/main" id="{C5ADB724-5119-B543-8195-BF4F63316552}"/>
              </a:ext>
            </a:extLst>
          </p:cNvPr>
          <p:cNvSpPr/>
          <p:nvPr/>
        </p:nvSpPr>
        <p:spPr>
          <a:xfrm>
            <a:off x="7275219" y="3463043"/>
            <a:ext cx="454710" cy="224537"/>
          </a:xfrm>
          <a:custGeom>
            <a:avLst/>
            <a:gdLst>
              <a:gd name="connsiteX0" fmla="*/ 0 w 419725"/>
              <a:gd name="connsiteY0" fmla="*/ 0 h 239842"/>
              <a:gd name="connsiteX1" fmla="*/ 419725 w 419725"/>
              <a:gd name="connsiteY1" fmla="*/ 239842 h 239842"/>
            </a:gdLst>
            <a:ahLst/>
            <a:cxnLst>
              <a:cxn ang="0">
                <a:pos x="connsiteX0" y="connsiteY0"/>
              </a:cxn>
              <a:cxn ang="0">
                <a:pos x="connsiteX1" y="connsiteY1"/>
              </a:cxn>
            </a:cxnLst>
            <a:rect l="l" t="t" r="r" b="b"/>
            <a:pathLst>
              <a:path w="419725" h="239842">
                <a:moveTo>
                  <a:pt x="0" y="0"/>
                </a:moveTo>
                <a:lnTo>
                  <a:pt x="419725" y="239842"/>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 xmlns:a16="http://schemas.microsoft.com/office/drawing/2014/main" id="{0DE4B5A2-F5FF-5343-AB0C-B224F0E8C3CE}"/>
              </a:ext>
            </a:extLst>
          </p:cNvPr>
          <p:cNvSpPr/>
          <p:nvPr/>
        </p:nvSpPr>
        <p:spPr>
          <a:xfrm>
            <a:off x="4117651" y="5823186"/>
            <a:ext cx="4410957" cy="9541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IN" sz="2800" b="1" dirty="0">
                <a:solidFill>
                  <a:srgbClr val="333333"/>
                </a:solidFill>
                <a:latin typeface="Source Sans Pro"/>
              </a:rPr>
              <a:t>1. Intra - Cell Handover</a:t>
            </a:r>
          </a:p>
        </p:txBody>
      </p:sp>
      <p:sp>
        <p:nvSpPr>
          <p:cNvPr id="74" name="Oval 73">
            <a:extLst>
              <a:ext uri="{FF2B5EF4-FFF2-40B4-BE49-F238E27FC236}">
                <a16:creationId xmlns="" xmlns:a16="http://schemas.microsoft.com/office/drawing/2014/main" id="{BD23A300-5DA2-5C4E-98A0-0848DAD21489}"/>
              </a:ext>
            </a:extLst>
          </p:cNvPr>
          <p:cNvSpPr/>
          <p:nvPr/>
        </p:nvSpPr>
        <p:spPr>
          <a:xfrm>
            <a:off x="1620270" y="3395887"/>
            <a:ext cx="1945539" cy="1993551"/>
          </a:xfrm>
          <a:prstGeom prst="ellipse">
            <a:avLst/>
          </a:prstGeom>
          <a:solidFill>
            <a:srgbClr val="FFFF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5" name="Rectangle 74">
            <a:extLst>
              <a:ext uri="{FF2B5EF4-FFF2-40B4-BE49-F238E27FC236}">
                <a16:creationId xmlns="" xmlns:a16="http://schemas.microsoft.com/office/drawing/2014/main" id="{86A3E86A-8DAB-6A4D-9312-C224FA11817D}"/>
              </a:ext>
            </a:extLst>
          </p:cNvPr>
          <p:cNvSpPr/>
          <p:nvPr/>
        </p:nvSpPr>
        <p:spPr>
          <a:xfrm>
            <a:off x="4114801" y="5823185"/>
            <a:ext cx="4410957" cy="5232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IN" sz="2800" b="1" dirty="0">
                <a:solidFill>
                  <a:srgbClr val="333333"/>
                </a:solidFill>
                <a:latin typeface="Source Sans Pro"/>
              </a:rPr>
              <a:t>2. Inter-cell handover</a:t>
            </a:r>
          </a:p>
        </p:txBody>
      </p:sp>
      <p:sp>
        <p:nvSpPr>
          <p:cNvPr id="76" name="Oval 75">
            <a:extLst>
              <a:ext uri="{FF2B5EF4-FFF2-40B4-BE49-F238E27FC236}">
                <a16:creationId xmlns="" xmlns:a16="http://schemas.microsoft.com/office/drawing/2014/main" id="{C3F2152E-EAD6-9E41-BE88-6D68F47C67A4}"/>
              </a:ext>
            </a:extLst>
          </p:cNvPr>
          <p:cNvSpPr/>
          <p:nvPr/>
        </p:nvSpPr>
        <p:spPr>
          <a:xfrm>
            <a:off x="1719856" y="3488733"/>
            <a:ext cx="2550194" cy="2899517"/>
          </a:xfrm>
          <a:prstGeom prst="ellipse">
            <a:avLst/>
          </a:prstGeom>
          <a:solidFill>
            <a:srgbClr val="FFFF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ectangle 76">
            <a:extLst>
              <a:ext uri="{FF2B5EF4-FFF2-40B4-BE49-F238E27FC236}">
                <a16:creationId xmlns="" xmlns:a16="http://schemas.microsoft.com/office/drawing/2014/main" id="{12D5709A-1A41-524C-87A8-818ED009F128}"/>
              </a:ext>
            </a:extLst>
          </p:cNvPr>
          <p:cNvSpPr/>
          <p:nvPr/>
        </p:nvSpPr>
        <p:spPr>
          <a:xfrm>
            <a:off x="4111205" y="5791200"/>
            <a:ext cx="4410957" cy="5232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IN" sz="2800" b="1" dirty="0">
                <a:solidFill>
                  <a:srgbClr val="333333"/>
                </a:solidFill>
                <a:latin typeface="Source Sans Pro"/>
              </a:rPr>
              <a:t>3. Inter-BSC handover</a:t>
            </a:r>
          </a:p>
        </p:txBody>
      </p:sp>
      <p:sp>
        <p:nvSpPr>
          <p:cNvPr id="78" name="Oval 77">
            <a:extLst>
              <a:ext uri="{FF2B5EF4-FFF2-40B4-BE49-F238E27FC236}">
                <a16:creationId xmlns="" xmlns:a16="http://schemas.microsoft.com/office/drawing/2014/main" id="{EEA3EA7D-A6DC-9F47-8C7F-8ABBD83127A6}"/>
              </a:ext>
            </a:extLst>
          </p:cNvPr>
          <p:cNvSpPr/>
          <p:nvPr/>
        </p:nvSpPr>
        <p:spPr>
          <a:xfrm>
            <a:off x="1620270" y="1485901"/>
            <a:ext cx="2875531" cy="4902349"/>
          </a:xfrm>
          <a:prstGeom prst="ellipse">
            <a:avLst/>
          </a:prstGeom>
          <a:solidFill>
            <a:srgbClr val="FFFF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9" name="Rectangle 78">
            <a:extLst>
              <a:ext uri="{FF2B5EF4-FFF2-40B4-BE49-F238E27FC236}">
                <a16:creationId xmlns="" xmlns:a16="http://schemas.microsoft.com/office/drawing/2014/main" id="{CBA98B83-5E88-3448-8933-EE0AB3D78A2E}"/>
              </a:ext>
            </a:extLst>
          </p:cNvPr>
          <p:cNvSpPr/>
          <p:nvPr/>
        </p:nvSpPr>
        <p:spPr>
          <a:xfrm>
            <a:off x="4117786" y="5797251"/>
            <a:ext cx="4410957" cy="5232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IN" sz="2800" b="1" dirty="0">
                <a:solidFill>
                  <a:srgbClr val="333333"/>
                </a:solidFill>
                <a:latin typeface="Source Sans Pro"/>
              </a:rPr>
              <a:t>4. Inter-MSC handover</a:t>
            </a:r>
          </a:p>
        </p:txBody>
      </p:sp>
      <p:sp>
        <p:nvSpPr>
          <p:cNvPr id="80" name="Cube 79">
            <a:extLst>
              <a:ext uri="{FF2B5EF4-FFF2-40B4-BE49-F238E27FC236}">
                <a16:creationId xmlns="" xmlns:a16="http://schemas.microsoft.com/office/drawing/2014/main" id="{19CDF15B-2185-2E4E-83BE-3EDB2E9D4874}"/>
              </a:ext>
            </a:extLst>
          </p:cNvPr>
          <p:cNvSpPr/>
          <p:nvPr/>
        </p:nvSpPr>
        <p:spPr>
          <a:xfrm>
            <a:off x="9885487" y="3535723"/>
            <a:ext cx="712658" cy="650285"/>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MSC</a:t>
            </a:r>
          </a:p>
        </p:txBody>
      </p:sp>
    </p:spTree>
    <p:extLst>
      <p:ext uri="{BB962C8B-B14F-4D97-AF65-F5344CB8AC3E}">
        <p14:creationId xmlns:p14="http://schemas.microsoft.com/office/powerpoint/2010/main" val="345333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0" presetClass="path" presetSubtype="0" accel="50000" decel="50000" fill="hold" nodeType="clickEffect">
                                  <p:stCondLst>
                                    <p:cond delay="0"/>
                                  </p:stCondLst>
                                  <p:childTnLst>
                                    <p:animMotion origin="layout" path="M 0.01129 0.01482 C 0.01736 0.04051 0.02344 0.0662 0.03733 0.06505 C 0.05105 0.06412 0.07986 0.01644 0.09393 0.00903 " pathEditMode="relative" ptsTypes="AAA">
                                      <p:cBhvr>
                                        <p:cTn id="130" dur="2000" fill="hold"/>
                                        <p:tgtEl>
                                          <p:spTgt spid="30"/>
                                        </p:tgtEl>
                                        <p:attrNameLst>
                                          <p:attrName>ppt_x</p:attrName>
                                          <p:attrName>ppt_y</p:attrName>
                                        </p:attrNameLst>
                                      </p:cBhvr>
                                    </p:animMotion>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74"/>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73"/>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7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0" presetClass="path" presetSubtype="0" accel="50000" decel="50000" fill="hold" nodeType="clickEffect">
                                  <p:stCondLst>
                                    <p:cond delay="0"/>
                                  </p:stCondLst>
                                  <p:childTnLst>
                                    <p:animMotion origin="layout" path="M 0.08091 0.0169 L 0.06059 0.15023 " pathEditMode="relative" ptsTypes="AA">
                                      <p:cBhvr>
                                        <p:cTn id="144" dur="2000" fill="hold"/>
                                        <p:tgtEl>
                                          <p:spTgt spid="30"/>
                                        </p:tgtEl>
                                        <p:attrNameLst>
                                          <p:attrName>ppt_x</p:attrName>
                                          <p:attrName>ppt_y</p:attrName>
                                        </p:attrNameLst>
                                      </p:cBhvr>
                                    </p:animMotion>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7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7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7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8"/>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0" presetClass="path" presetSubtype="0" accel="50000" decel="50000" fill="hold" nodeType="clickEffect">
                                  <p:stCondLst>
                                    <p:cond delay="0"/>
                                  </p:stCondLst>
                                  <p:childTnLst>
                                    <p:animMotion origin="layout" path="M 0.05764 0.15787 C 0.00677 0.11644 -0.04409 0.07523 -0.06128 0.01482 C -0.0783 -0.04583 -0.06076 -0.16296 -0.04531 -0.20556 C -0.02986 -0.24792 0.00087 -0.24421 0.03143 -0.24028 " pathEditMode="relative" ptsTypes="AAAA">
                                      <p:cBhvr>
                                        <p:cTn id="160" dur="2000" fill="hold"/>
                                        <p:tgtEl>
                                          <p:spTgt spid="30"/>
                                        </p:tgtEl>
                                        <p:attrNameLst>
                                          <p:attrName>ppt_x</p:attrName>
                                          <p:attrName>ppt_y</p:attrName>
                                        </p:attrNameLst>
                                      </p:cBhvr>
                                    </p:animMotion>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1" nodeType="clickEffect">
                                  <p:stCondLst>
                                    <p:cond delay="0"/>
                                  </p:stCondLst>
                                  <p:childTnLst>
                                    <p:set>
                                      <p:cBhvr>
                                        <p:cTn id="164" dur="1" fill="hold">
                                          <p:stCondLst>
                                            <p:cond delay="0"/>
                                          </p:stCondLst>
                                        </p:cTn>
                                        <p:tgtEl>
                                          <p:spTgt spid="7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78"/>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7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0" presetClass="path" presetSubtype="0" accel="50000" decel="50000" fill="hold" nodeType="clickEffect">
                                  <p:stCondLst>
                                    <p:cond delay="0"/>
                                  </p:stCondLst>
                                  <p:childTnLst>
                                    <p:animMotion origin="layout" path="M 0.03138 -0.24027 C 0.1 -0.26481 0.16849 -0.28935 0.22292 -0.275 C 0.27734 -0.26041 0.27656 -0.17685 0.35781 -0.15324 C 0.43893 -0.12986 0.57448 -0.13194 0.71029 -0.13402 " pathEditMode="relative" rAng="0" ptsTypes="AAAA">
                                      <p:cBhvr>
                                        <p:cTn id="174" dur="2000" fill="hold"/>
                                        <p:tgtEl>
                                          <p:spTgt spid="30"/>
                                        </p:tgtEl>
                                        <p:attrNameLst>
                                          <p:attrName>ppt_x</p:attrName>
                                          <p:attrName>ppt_y</p:attrName>
                                        </p:attrNameLst>
                                      </p:cBhvr>
                                      <p:rCtr x="33945" y="3403"/>
                                    </p:animMotion>
                                  </p:childTnLst>
                                </p:cTn>
                              </p:par>
                              <p:par>
                                <p:cTn id="175" presetID="1" presetClass="entr" presetSubtype="0" fill="hold" grpId="0"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31" grpId="0" animBg="1"/>
      <p:bldP spid="33" grpId="0" animBg="1"/>
      <p:bldP spid="34" grpId="0" animBg="1"/>
      <p:bldP spid="35" grpId="0" animBg="1"/>
      <p:bldP spid="41" grpId="0" animBg="1"/>
      <p:bldP spid="42" grpId="0" animBg="1"/>
      <p:bldP spid="43" grpId="0" animBg="1"/>
      <p:bldP spid="44" grpId="0" animBg="1"/>
      <p:bldP spid="55" grpId="0"/>
      <p:bldP spid="56" grpId="0"/>
      <p:bldP spid="62" grpId="0" animBg="1"/>
      <p:bldP spid="63" grpId="0" animBg="1"/>
      <p:bldP spid="64" grpId="0"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8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Handoff Types</a:t>
            </a:r>
            <a:endParaRPr lang="en-IN" dirty="0"/>
          </a:p>
        </p:txBody>
      </p:sp>
      <p:pic>
        <p:nvPicPr>
          <p:cNvPr id="4" name="Picture 8" descr="GSM Handover - YouTube"/>
          <p:cNvPicPr>
            <a:picLocks noChangeAspect="1" noChangeArrowheads="1"/>
          </p:cNvPicPr>
          <p:nvPr/>
        </p:nvPicPr>
        <p:blipFill rotWithShape="1">
          <a:blip r:embed="rId2">
            <a:extLst>
              <a:ext uri="{28A0092B-C50C-407E-A947-70E740481C1C}">
                <a14:useLocalDpi xmlns:a14="http://schemas.microsoft.com/office/drawing/2010/main" val="0"/>
              </a:ext>
            </a:extLst>
          </a:blip>
          <a:srcRect l="4931" t="11643" r="2701" b="11163"/>
          <a:stretch/>
        </p:blipFill>
        <p:spPr bwMode="auto">
          <a:xfrm>
            <a:off x="1588168" y="1058778"/>
            <a:ext cx="8053137" cy="504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77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Network </a:t>
            </a:r>
            <a:r>
              <a:rPr lang="en-IN" dirty="0" smtClean="0"/>
              <a:t>Aspects </a:t>
            </a:r>
            <a:r>
              <a:rPr lang="en-IN" dirty="0"/>
              <a:t>in GSM</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9767279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Network aspects in GSM</a:t>
            </a:r>
            <a:r>
              <a:rPr lang="en-IN" dirty="0" smtClean="0"/>
              <a:t>: Signalling </a:t>
            </a:r>
            <a:r>
              <a:rPr lang="en-IN" dirty="0"/>
              <a:t>Protocol </a:t>
            </a:r>
            <a:r>
              <a:rPr lang="en-IN" dirty="0" smtClean="0"/>
              <a:t>Structure</a:t>
            </a:r>
            <a:endParaRPr lang="en-IN" dirty="0"/>
          </a:p>
        </p:txBody>
      </p:sp>
      <p:sp>
        <p:nvSpPr>
          <p:cNvPr id="25" name="Content Placeholder 24"/>
          <p:cNvSpPr>
            <a:spLocks noGrp="1"/>
          </p:cNvSpPr>
          <p:nvPr>
            <p:ph idx="1"/>
          </p:nvPr>
        </p:nvSpPr>
        <p:spPr/>
        <p:txBody>
          <a:bodyPr/>
          <a:lstStyle/>
          <a:p>
            <a:r>
              <a:rPr lang="en-IN" dirty="0">
                <a:solidFill>
                  <a:srgbClr val="5430AA"/>
                </a:solidFill>
              </a:rPr>
              <a:t>GSM</a:t>
            </a:r>
            <a:r>
              <a:rPr lang="en-IN" dirty="0"/>
              <a:t> architecture is a </a:t>
            </a:r>
            <a:r>
              <a:rPr lang="en-IN" dirty="0">
                <a:solidFill>
                  <a:srgbClr val="5430AA"/>
                </a:solidFill>
              </a:rPr>
              <a:t>layered model</a:t>
            </a:r>
            <a:r>
              <a:rPr lang="en-IN" dirty="0"/>
              <a:t> that is designed to allow </a:t>
            </a:r>
            <a:r>
              <a:rPr lang="en-IN" dirty="0">
                <a:solidFill>
                  <a:srgbClr val="5430AA"/>
                </a:solidFill>
              </a:rPr>
              <a:t>communications</a:t>
            </a:r>
            <a:r>
              <a:rPr lang="en-IN" dirty="0"/>
              <a:t> between two different systems. </a:t>
            </a:r>
            <a:endParaRPr lang="en-IN" dirty="0" smtClean="0"/>
          </a:p>
          <a:p>
            <a:r>
              <a:rPr lang="en-IN" dirty="0" smtClean="0"/>
              <a:t>The </a:t>
            </a:r>
            <a:r>
              <a:rPr lang="en-IN" dirty="0"/>
              <a:t>lower layers </a:t>
            </a:r>
            <a:r>
              <a:rPr lang="en-IN" dirty="0">
                <a:solidFill>
                  <a:srgbClr val="5430AA"/>
                </a:solidFill>
              </a:rPr>
              <a:t>assure</a:t>
            </a:r>
            <a:r>
              <a:rPr lang="en-IN" dirty="0"/>
              <a:t> the services of the upper-layer protocols. </a:t>
            </a:r>
            <a:endParaRPr lang="en-IN" dirty="0" smtClean="0"/>
          </a:p>
          <a:p>
            <a:r>
              <a:rPr lang="en-IN" dirty="0" smtClean="0"/>
              <a:t>Each </a:t>
            </a:r>
            <a:r>
              <a:rPr lang="en-IN" dirty="0"/>
              <a:t>layer passes </a:t>
            </a:r>
            <a:r>
              <a:rPr lang="en-IN" dirty="0">
                <a:solidFill>
                  <a:srgbClr val="5430AA"/>
                </a:solidFill>
              </a:rPr>
              <a:t>suitable notifications</a:t>
            </a:r>
            <a:r>
              <a:rPr lang="en-IN" dirty="0"/>
              <a:t> to ensure the transmitted data has been </a:t>
            </a:r>
            <a:r>
              <a:rPr lang="en-IN" dirty="0">
                <a:solidFill>
                  <a:srgbClr val="5430AA"/>
                </a:solidFill>
              </a:rPr>
              <a:t>formatted</a:t>
            </a:r>
            <a:r>
              <a:rPr lang="en-IN" dirty="0"/>
              <a:t>, </a:t>
            </a:r>
            <a:r>
              <a:rPr lang="en-IN" dirty="0">
                <a:solidFill>
                  <a:srgbClr val="5430AA"/>
                </a:solidFill>
              </a:rPr>
              <a:t>transmitted</a:t>
            </a:r>
            <a:r>
              <a:rPr lang="en-IN" dirty="0"/>
              <a:t>, and </a:t>
            </a:r>
            <a:r>
              <a:rPr lang="en-IN" dirty="0">
                <a:solidFill>
                  <a:srgbClr val="5430AA"/>
                </a:solidFill>
              </a:rPr>
              <a:t>received accurately</a:t>
            </a:r>
            <a:r>
              <a:rPr lang="en-IN" dirty="0"/>
              <a:t>.</a:t>
            </a:r>
          </a:p>
        </p:txBody>
      </p:sp>
      <p:graphicFrame>
        <p:nvGraphicFramePr>
          <p:cNvPr id="4" name="Table 3">
            <a:extLst>
              <a:ext uri="{FF2B5EF4-FFF2-40B4-BE49-F238E27FC236}">
                <a16:creationId xmlns="" xmlns:a16="http://schemas.microsoft.com/office/drawing/2014/main" id="{7B7B7015-938E-D246-B13C-80E646E0A779}"/>
              </a:ext>
            </a:extLst>
          </p:cNvPr>
          <p:cNvGraphicFramePr>
            <a:graphicFrameLocks noGrp="1"/>
          </p:cNvGraphicFramePr>
          <p:nvPr>
            <p:extLst>
              <p:ext uri="{D42A27DB-BD31-4B8C-83A1-F6EECF244321}">
                <p14:modId xmlns:p14="http://schemas.microsoft.com/office/powerpoint/2010/main" val="1584116947"/>
              </p:ext>
            </p:extLst>
          </p:nvPr>
        </p:nvGraphicFramePr>
        <p:xfrm>
          <a:off x="1556084" y="4032237"/>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5" name="Straight Connector 4">
            <a:extLst>
              <a:ext uri="{FF2B5EF4-FFF2-40B4-BE49-F238E27FC236}">
                <a16:creationId xmlns="" xmlns:a16="http://schemas.microsoft.com/office/drawing/2014/main" id="{2A761E08-353D-EC4A-96FA-84498826A64D}"/>
              </a:ext>
            </a:extLst>
          </p:cNvPr>
          <p:cNvCxnSpPr/>
          <p:nvPr/>
        </p:nvCxnSpPr>
        <p:spPr>
          <a:xfrm>
            <a:off x="1556084" y="44132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7FB17597-0C0B-6346-9BEB-CA6187CD4C4B}"/>
              </a:ext>
            </a:extLst>
          </p:cNvPr>
          <p:cNvCxnSpPr/>
          <p:nvPr/>
        </p:nvCxnSpPr>
        <p:spPr>
          <a:xfrm>
            <a:off x="1556084" y="48704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 xmlns:a16="http://schemas.microsoft.com/office/drawing/2014/main" id="{3EF4A6EA-B244-E649-B954-AF4A541285C7}"/>
              </a:ext>
            </a:extLst>
          </p:cNvPr>
          <p:cNvGraphicFramePr>
            <a:graphicFrameLocks noGrp="1"/>
          </p:cNvGraphicFramePr>
          <p:nvPr>
            <p:extLst>
              <p:ext uri="{D42A27DB-BD31-4B8C-83A1-F6EECF244321}">
                <p14:modId xmlns:p14="http://schemas.microsoft.com/office/powerpoint/2010/main" val="2640763626"/>
              </p:ext>
            </p:extLst>
          </p:nvPr>
        </p:nvGraphicFramePr>
        <p:xfrm>
          <a:off x="3384884" y="5064237"/>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RR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3256551014"/>
                  </a:ext>
                </a:extLst>
              </a:tr>
            </a:tbl>
          </a:graphicData>
        </a:graphic>
      </p:graphicFrame>
      <p:graphicFrame>
        <p:nvGraphicFramePr>
          <p:cNvPr id="8" name="Table 7">
            <a:extLst>
              <a:ext uri="{FF2B5EF4-FFF2-40B4-BE49-F238E27FC236}">
                <a16:creationId xmlns="" xmlns:a16="http://schemas.microsoft.com/office/drawing/2014/main" id="{B8BC138E-5036-6B48-A17D-6C6D5BC4FEC0}"/>
              </a:ext>
            </a:extLst>
          </p:cNvPr>
          <p:cNvGraphicFramePr>
            <a:graphicFrameLocks noGrp="1"/>
          </p:cNvGraphicFramePr>
          <p:nvPr>
            <p:extLst>
              <p:ext uri="{D42A27DB-BD31-4B8C-83A1-F6EECF244321}">
                <p14:modId xmlns:p14="http://schemas.microsoft.com/office/powerpoint/2010/main" val="2323468456"/>
              </p:ext>
            </p:extLst>
          </p:nvPr>
        </p:nvGraphicFramePr>
        <p:xfrm>
          <a:off x="7499684" y="4032237"/>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9" name="Straight Connector 8">
            <a:extLst>
              <a:ext uri="{FF2B5EF4-FFF2-40B4-BE49-F238E27FC236}">
                <a16:creationId xmlns="" xmlns:a16="http://schemas.microsoft.com/office/drawing/2014/main" id="{246465E5-3E85-2541-BDEE-023D2A331149}"/>
              </a:ext>
            </a:extLst>
          </p:cNvPr>
          <p:cNvCxnSpPr/>
          <p:nvPr/>
        </p:nvCxnSpPr>
        <p:spPr>
          <a:xfrm>
            <a:off x="7499684" y="44132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A47F3689-3141-BB4B-A6A6-5E1A76024776}"/>
              </a:ext>
            </a:extLst>
          </p:cNvPr>
          <p:cNvCxnSpPr/>
          <p:nvPr/>
        </p:nvCxnSpPr>
        <p:spPr>
          <a:xfrm>
            <a:off x="7499684" y="48704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 xmlns:a16="http://schemas.microsoft.com/office/drawing/2014/main" id="{3B4C2D86-CAED-B44E-87C0-DC3D8A3BF276}"/>
              </a:ext>
            </a:extLst>
          </p:cNvPr>
          <p:cNvGraphicFramePr>
            <a:graphicFrameLocks noGrp="1"/>
          </p:cNvGraphicFramePr>
          <p:nvPr>
            <p:extLst>
              <p:ext uri="{D42A27DB-BD31-4B8C-83A1-F6EECF244321}">
                <p14:modId xmlns:p14="http://schemas.microsoft.com/office/powerpoint/2010/main" val="701342268"/>
              </p:ext>
            </p:extLst>
          </p:nvPr>
        </p:nvGraphicFramePr>
        <p:xfrm>
          <a:off x="5442284" y="5064237"/>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BSSMAP</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12" name="Straight Connector 11">
            <a:extLst>
              <a:ext uri="{FF2B5EF4-FFF2-40B4-BE49-F238E27FC236}">
                <a16:creationId xmlns="" xmlns:a16="http://schemas.microsoft.com/office/drawing/2014/main" id="{C31175E4-6EFE-BA4A-8512-9D2BF6D6C049}"/>
              </a:ext>
            </a:extLst>
          </p:cNvPr>
          <p:cNvCxnSpPr>
            <a:cxnSpLocks/>
            <a:endCxn id="20" idx="2"/>
          </p:cNvCxnSpPr>
          <p:nvPr/>
        </p:nvCxnSpPr>
        <p:spPr>
          <a:xfrm flipV="1">
            <a:off x="3003884" y="3895892"/>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7AD57AC-3841-684F-916D-13DDAA3C2D16}"/>
              </a:ext>
            </a:extLst>
          </p:cNvPr>
          <p:cNvCxnSpPr>
            <a:cxnSpLocks/>
            <a:endCxn id="21" idx="2"/>
          </p:cNvCxnSpPr>
          <p:nvPr/>
        </p:nvCxnSpPr>
        <p:spPr>
          <a:xfrm flipV="1">
            <a:off x="6966284" y="3895892"/>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A44E1B47-7F91-164E-923B-871C5923B1B1}"/>
              </a:ext>
            </a:extLst>
          </p:cNvPr>
          <p:cNvCxnSpPr>
            <a:cxnSpLocks/>
          </p:cNvCxnSpPr>
          <p:nvPr/>
        </p:nvCxnSpPr>
        <p:spPr>
          <a:xfrm flipV="1">
            <a:off x="4985084" y="4870437"/>
            <a:ext cx="0" cy="127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43AEF5E8-F1C5-624A-A458-92A2DD30EE4E}"/>
              </a:ext>
            </a:extLst>
          </p:cNvPr>
          <p:cNvSpPr txBox="1"/>
          <p:nvPr/>
        </p:nvSpPr>
        <p:spPr>
          <a:xfrm>
            <a:off x="1403684" y="6203559"/>
            <a:ext cx="1600200" cy="338554"/>
          </a:xfrm>
          <a:prstGeom prst="rect">
            <a:avLst/>
          </a:prstGeom>
          <a:noFill/>
        </p:spPr>
        <p:txBody>
          <a:bodyPr wrap="square" rtlCol="0">
            <a:spAutoFit/>
          </a:bodyPr>
          <a:lstStyle/>
          <a:p>
            <a:r>
              <a:rPr lang="en-US" sz="1600" b="1" dirty="0"/>
              <a:t>Mobile Station</a:t>
            </a:r>
          </a:p>
        </p:txBody>
      </p:sp>
      <p:sp>
        <p:nvSpPr>
          <p:cNvPr id="16" name="TextBox 15">
            <a:extLst>
              <a:ext uri="{FF2B5EF4-FFF2-40B4-BE49-F238E27FC236}">
                <a16:creationId xmlns="" xmlns:a16="http://schemas.microsoft.com/office/drawing/2014/main" id="{B2AB0FF5-D1D4-0C47-8BCA-086A3DD61671}"/>
              </a:ext>
            </a:extLst>
          </p:cNvPr>
          <p:cNvSpPr txBox="1"/>
          <p:nvPr/>
        </p:nvSpPr>
        <p:spPr>
          <a:xfrm>
            <a:off x="3156284" y="6203559"/>
            <a:ext cx="1600200" cy="338554"/>
          </a:xfrm>
          <a:prstGeom prst="rect">
            <a:avLst/>
          </a:prstGeom>
          <a:noFill/>
        </p:spPr>
        <p:txBody>
          <a:bodyPr wrap="square" rtlCol="0">
            <a:spAutoFit/>
          </a:bodyPr>
          <a:lstStyle/>
          <a:p>
            <a:pPr algn="ctr"/>
            <a:r>
              <a:rPr lang="en-US" sz="1600" b="1" dirty="0"/>
              <a:t>BTS</a:t>
            </a:r>
          </a:p>
        </p:txBody>
      </p:sp>
      <p:sp>
        <p:nvSpPr>
          <p:cNvPr id="17" name="TextBox 16">
            <a:extLst>
              <a:ext uri="{FF2B5EF4-FFF2-40B4-BE49-F238E27FC236}">
                <a16:creationId xmlns="" xmlns:a16="http://schemas.microsoft.com/office/drawing/2014/main" id="{29A9F237-0CE3-7642-922D-40F2F3D7E40F}"/>
              </a:ext>
            </a:extLst>
          </p:cNvPr>
          <p:cNvSpPr txBox="1"/>
          <p:nvPr/>
        </p:nvSpPr>
        <p:spPr>
          <a:xfrm>
            <a:off x="5213684" y="6203559"/>
            <a:ext cx="1600200" cy="338554"/>
          </a:xfrm>
          <a:prstGeom prst="rect">
            <a:avLst/>
          </a:prstGeom>
          <a:noFill/>
        </p:spPr>
        <p:txBody>
          <a:bodyPr wrap="square" rtlCol="0">
            <a:spAutoFit/>
          </a:bodyPr>
          <a:lstStyle/>
          <a:p>
            <a:pPr algn="ctr"/>
            <a:r>
              <a:rPr lang="en-US" sz="1600" b="1" dirty="0"/>
              <a:t>BSC</a:t>
            </a:r>
          </a:p>
        </p:txBody>
      </p:sp>
      <p:sp>
        <p:nvSpPr>
          <p:cNvPr id="18" name="TextBox 17">
            <a:extLst>
              <a:ext uri="{FF2B5EF4-FFF2-40B4-BE49-F238E27FC236}">
                <a16:creationId xmlns="" xmlns:a16="http://schemas.microsoft.com/office/drawing/2014/main" id="{513B2B93-4C37-6A42-9C45-23E807CEF8C3}"/>
              </a:ext>
            </a:extLst>
          </p:cNvPr>
          <p:cNvSpPr txBox="1"/>
          <p:nvPr/>
        </p:nvSpPr>
        <p:spPr>
          <a:xfrm>
            <a:off x="7271084" y="6203559"/>
            <a:ext cx="1600200" cy="338554"/>
          </a:xfrm>
          <a:prstGeom prst="rect">
            <a:avLst/>
          </a:prstGeom>
          <a:noFill/>
        </p:spPr>
        <p:txBody>
          <a:bodyPr wrap="square" rtlCol="0">
            <a:spAutoFit/>
          </a:bodyPr>
          <a:lstStyle/>
          <a:p>
            <a:pPr algn="ctr"/>
            <a:r>
              <a:rPr lang="en-US" sz="1600" b="1" dirty="0"/>
              <a:t>MSC</a:t>
            </a:r>
          </a:p>
        </p:txBody>
      </p:sp>
      <p:sp>
        <p:nvSpPr>
          <p:cNvPr id="19" name="TextBox 18">
            <a:extLst>
              <a:ext uri="{FF2B5EF4-FFF2-40B4-BE49-F238E27FC236}">
                <a16:creationId xmlns="" xmlns:a16="http://schemas.microsoft.com/office/drawing/2014/main" id="{647DC356-A556-1941-8883-363300DBA042}"/>
              </a:ext>
            </a:extLst>
          </p:cNvPr>
          <p:cNvSpPr txBox="1"/>
          <p:nvPr/>
        </p:nvSpPr>
        <p:spPr>
          <a:xfrm>
            <a:off x="4199498" y="4548687"/>
            <a:ext cx="1600200" cy="338554"/>
          </a:xfrm>
          <a:prstGeom prst="rect">
            <a:avLst/>
          </a:prstGeom>
          <a:noFill/>
        </p:spPr>
        <p:txBody>
          <a:bodyPr wrap="square" rtlCol="0">
            <a:spAutoFit/>
          </a:bodyPr>
          <a:lstStyle/>
          <a:p>
            <a:pPr algn="ctr"/>
            <a:r>
              <a:rPr lang="en-US" sz="1600" dirty="0" err="1"/>
              <a:t>Abis</a:t>
            </a:r>
            <a:endParaRPr lang="en-US" sz="1600" dirty="0"/>
          </a:p>
        </p:txBody>
      </p:sp>
      <p:sp>
        <p:nvSpPr>
          <p:cNvPr id="20" name="TextBox 19">
            <a:extLst>
              <a:ext uri="{FF2B5EF4-FFF2-40B4-BE49-F238E27FC236}">
                <a16:creationId xmlns="" xmlns:a16="http://schemas.microsoft.com/office/drawing/2014/main" id="{A982CF4B-D0AE-3D4F-B043-154E0F778FF9}"/>
              </a:ext>
            </a:extLst>
          </p:cNvPr>
          <p:cNvSpPr txBox="1"/>
          <p:nvPr/>
        </p:nvSpPr>
        <p:spPr>
          <a:xfrm>
            <a:off x="2203784" y="3557338"/>
            <a:ext cx="1600200" cy="338554"/>
          </a:xfrm>
          <a:prstGeom prst="rect">
            <a:avLst/>
          </a:prstGeom>
          <a:noFill/>
        </p:spPr>
        <p:txBody>
          <a:bodyPr wrap="square" rtlCol="0">
            <a:spAutoFit/>
          </a:bodyPr>
          <a:lstStyle/>
          <a:p>
            <a:pPr algn="ctr"/>
            <a:r>
              <a:rPr lang="en-US" sz="1600" dirty="0"/>
              <a:t>Um</a:t>
            </a:r>
          </a:p>
        </p:txBody>
      </p:sp>
      <p:sp>
        <p:nvSpPr>
          <p:cNvPr id="21" name="TextBox 20">
            <a:extLst>
              <a:ext uri="{FF2B5EF4-FFF2-40B4-BE49-F238E27FC236}">
                <a16:creationId xmlns="" xmlns:a16="http://schemas.microsoft.com/office/drawing/2014/main" id="{7EF7B812-7A97-C744-B4AB-FD34D629FE3F}"/>
              </a:ext>
            </a:extLst>
          </p:cNvPr>
          <p:cNvSpPr txBox="1"/>
          <p:nvPr/>
        </p:nvSpPr>
        <p:spPr>
          <a:xfrm>
            <a:off x="6166184" y="3557338"/>
            <a:ext cx="1600200" cy="338554"/>
          </a:xfrm>
          <a:prstGeom prst="rect">
            <a:avLst/>
          </a:prstGeom>
          <a:noFill/>
        </p:spPr>
        <p:txBody>
          <a:bodyPr wrap="square" rtlCol="0">
            <a:spAutoFit/>
          </a:bodyPr>
          <a:lstStyle/>
          <a:p>
            <a:pPr algn="ctr"/>
            <a:r>
              <a:rPr lang="en-US" sz="1600" dirty="0"/>
              <a:t>A</a:t>
            </a:r>
          </a:p>
        </p:txBody>
      </p:sp>
      <p:sp>
        <p:nvSpPr>
          <p:cNvPr id="22" name="TextBox 21">
            <a:extLst>
              <a:ext uri="{FF2B5EF4-FFF2-40B4-BE49-F238E27FC236}">
                <a16:creationId xmlns="" xmlns:a16="http://schemas.microsoft.com/office/drawing/2014/main" id="{042FB1D4-7D60-EE43-9538-2FCDC2F6D922}"/>
              </a:ext>
            </a:extLst>
          </p:cNvPr>
          <p:cNvSpPr txBox="1"/>
          <p:nvPr/>
        </p:nvSpPr>
        <p:spPr>
          <a:xfrm>
            <a:off x="679783" y="4424893"/>
            <a:ext cx="937077" cy="584775"/>
          </a:xfrm>
          <a:prstGeom prst="rect">
            <a:avLst/>
          </a:prstGeom>
          <a:noFill/>
        </p:spPr>
        <p:txBody>
          <a:bodyPr wrap="square" rtlCol="0">
            <a:spAutoFit/>
          </a:bodyPr>
          <a:lstStyle/>
          <a:p>
            <a:pPr algn="ctr"/>
            <a:r>
              <a:rPr lang="en-US" sz="1600" dirty="0"/>
              <a:t>GSM </a:t>
            </a:r>
          </a:p>
          <a:p>
            <a:pPr algn="ctr"/>
            <a:r>
              <a:rPr lang="en-US" sz="1600" dirty="0"/>
              <a:t>Layer 3</a:t>
            </a:r>
          </a:p>
        </p:txBody>
      </p:sp>
      <p:sp>
        <p:nvSpPr>
          <p:cNvPr id="23" name="TextBox 22">
            <a:extLst>
              <a:ext uri="{FF2B5EF4-FFF2-40B4-BE49-F238E27FC236}">
                <a16:creationId xmlns="" xmlns:a16="http://schemas.microsoft.com/office/drawing/2014/main" id="{136890B4-1BBC-0C49-ABB2-D57EFDDB1AD9}"/>
              </a:ext>
            </a:extLst>
          </p:cNvPr>
          <p:cNvSpPr txBox="1"/>
          <p:nvPr/>
        </p:nvSpPr>
        <p:spPr>
          <a:xfrm>
            <a:off x="687496" y="5446283"/>
            <a:ext cx="937077" cy="338554"/>
          </a:xfrm>
          <a:prstGeom prst="rect">
            <a:avLst/>
          </a:prstGeom>
          <a:noFill/>
        </p:spPr>
        <p:txBody>
          <a:bodyPr wrap="square" rtlCol="0">
            <a:spAutoFit/>
          </a:bodyPr>
          <a:lstStyle/>
          <a:p>
            <a:pPr algn="ctr"/>
            <a:r>
              <a:rPr lang="en-US" sz="1600" dirty="0"/>
              <a:t> Layer 2</a:t>
            </a:r>
          </a:p>
        </p:txBody>
      </p:sp>
      <p:sp>
        <p:nvSpPr>
          <p:cNvPr id="24" name="TextBox 23">
            <a:extLst>
              <a:ext uri="{FF2B5EF4-FFF2-40B4-BE49-F238E27FC236}">
                <a16:creationId xmlns="" xmlns:a16="http://schemas.microsoft.com/office/drawing/2014/main" id="{C9AF4A1D-8F9B-AF40-8F28-4502166FA032}"/>
              </a:ext>
            </a:extLst>
          </p:cNvPr>
          <p:cNvSpPr txBox="1"/>
          <p:nvPr/>
        </p:nvSpPr>
        <p:spPr>
          <a:xfrm>
            <a:off x="679783" y="5809584"/>
            <a:ext cx="937077" cy="338554"/>
          </a:xfrm>
          <a:prstGeom prst="rect">
            <a:avLst/>
          </a:prstGeom>
          <a:noFill/>
        </p:spPr>
        <p:txBody>
          <a:bodyPr wrap="square" rtlCol="0">
            <a:spAutoFit/>
          </a:bodyPr>
          <a:lstStyle/>
          <a:p>
            <a:pPr algn="ctr"/>
            <a:r>
              <a:rPr lang="en-US" sz="1600" dirty="0"/>
              <a:t> Layer 1</a:t>
            </a:r>
          </a:p>
        </p:txBody>
      </p:sp>
    </p:spTree>
    <p:extLst>
      <p:ext uri="{BB962C8B-B14F-4D97-AF65-F5344CB8AC3E}">
        <p14:creationId xmlns:p14="http://schemas.microsoft.com/office/powerpoint/2010/main" val="192028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Network aspects in GSM</a:t>
            </a:r>
            <a:r>
              <a:rPr lang="en-IN" dirty="0" smtClean="0"/>
              <a:t>: Signalling </a:t>
            </a:r>
            <a:r>
              <a:rPr lang="en-IN" dirty="0"/>
              <a:t>Protocol </a:t>
            </a:r>
            <a:r>
              <a:rPr lang="en-IN" dirty="0" smtClean="0"/>
              <a:t>Structure</a:t>
            </a:r>
            <a:endParaRPr lang="en-IN" dirty="0"/>
          </a:p>
        </p:txBody>
      </p:sp>
      <p:sp>
        <p:nvSpPr>
          <p:cNvPr id="25" name="Content Placeholder 24"/>
          <p:cNvSpPr>
            <a:spLocks noGrp="1"/>
          </p:cNvSpPr>
          <p:nvPr>
            <p:ph idx="1"/>
          </p:nvPr>
        </p:nvSpPr>
        <p:spPr/>
        <p:txBody>
          <a:bodyPr/>
          <a:lstStyle/>
          <a:p>
            <a:r>
              <a:rPr lang="en-IN" dirty="0" smtClean="0"/>
              <a:t>GSM signalling </a:t>
            </a:r>
            <a:r>
              <a:rPr lang="en-IN" dirty="0"/>
              <a:t>protocol is </a:t>
            </a:r>
            <a:r>
              <a:rPr lang="en-IN" dirty="0" smtClean="0"/>
              <a:t>categorized into </a:t>
            </a:r>
            <a:r>
              <a:rPr lang="en-IN" dirty="0">
                <a:solidFill>
                  <a:srgbClr val="5430AA"/>
                </a:solidFill>
              </a:rPr>
              <a:t>three</a:t>
            </a:r>
            <a:r>
              <a:rPr lang="en-IN" dirty="0"/>
              <a:t> general layers:</a:t>
            </a:r>
          </a:p>
          <a:p>
            <a:r>
              <a:rPr lang="en-IN" b="1" dirty="0"/>
              <a:t>Layer 1</a:t>
            </a:r>
            <a:r>
              <a:rPr lang="en-IN" dirty="0"/>
              <a:t> </a:t>
            </a:r>
            <a:r>
              <a:rPr lang="en-IN" dirty="0" smtClean="0"/>
              <a:t>- </a:t>
            </a:r>
            <a:r>
              <a:rPr lang="en-IN" dirty="0" smtClean="0">
                <a:solidFill>
                  <a:srgbClr val="5430AA"/>
                </a:solidFill>
              </a:rPr>
              <a:t>physical layer: </a:t>
            </a:r>
            <a:r>
              <a:rPr lang="en-IN" dirty="0"/>
              <a:t>It uses the </a:t>
            </a:r>
            <a:r>
              <a:rPr lang="en-IN" dirty="0">
                <a:solidFill>
                  <a:srgbClr val="5430AA"/>
                </a:solidFill>
              </a:rPr>
              <a:t>channel structures </a:t>
            </a:r>
            <a:r>
              <a:rPr lang="en-IN" dirty="0"/>
              <a:t>over the </a:t>
            </a:r>
            <a:r>
              <a:rPr lang="en-IN" dirty="0">
                <a:solidFill>
                  <a:srgbClr val="5430AA"/>
                </a:solidFill>
              </a:rPr>
              <a:t>air interface</a:t>
            </a:r>
            <a:r>
              <a:rPr lang="en-IN" dirty="0" smtClean="0"/>
              <a:t>.</a:t>
            </a:r>
          </a:p>
          <a:p>
            <a:r>
              <a:rPr lang="en-IN" b="1" dirty="0"/>
              <a:t>Layer 2</a:t>
            </a:r>
            <a:r>
              <a:rPr lang="en-IN" dirty="0"/>
              <a:t> </a:t>
            </a:r>
            <a:r>
              <a:rPr lang="en-IN" dirty="0" smtClean="0"/>
              <a:t>- </a:t>
            </a:r>
            <a:r>
              <a:rPr lang="en-IN" dirty="0" smtClean="0">
                <a:solidFill>
                  <a:srgbClr val="5430AA"/>
                </a:solidFill>
              </a:rPr>
              <a:t>The </a:t>
            </a:r>
            <a:r>
              <a:rPr lang="en-IN" dirty="0">
                <a:solidFill>
                  <a:srgbClr val="5430AA"/>
                </a:solidFill>
              </a:rPr>
              <a:t>data-link </a:t>
            </a:r>
            <a:r>
              <a:rPr lang="en-IN" dirty="0" smtClean="0">
                <a:solidFill>
                  <a:srgbClr val="5430AA"/>
                </a:solidFill>
              </a:rPr>
              <a:t>layer: </a:t>
            </a:r>
            <a:r>
              <a:rPr lang="en-IN" dirty="0"/>
              <a:t>Across the </a:t>
            </a:r>
            <a:r>
              <a:rPr lang="en-IN" dirty="0">
                <a:solidFill>
                  <a:srgbClr val="5430AA"/>
                </a:solidFill>
              </a:rPr>
              <a:t>Um interface</a:t>
            </a:r>
            <a:r>
              <a:rPr lang="en-IN" dirty="0"/>
              <a:t>, the data-link layer is a modified version of the Link access protocol for the D channel (LAP-D) protocol used in ISDN, called Link access protocol on the </a:t>
            </a:r>
            <a:r>
              <a:rPr lang="en-IN" dirty="0" err="1"/>
              <a:t>Dm</a:t>
            </a:r>
            <a:r>
              <a:rPr lang="en-IN" dirty="0"/>
              <a:t> channel (LAP-</a:t>
            </a:r>
            <a:r>
              <a:rPr lang="en-IN" dirty="0" err="1"/>
              <a:t>Dm</a:t>
            </a:r>
            <a:r>
              <a:rPr lang="en-IN" dirty="0"/>
              <a:t>). Across the A interface, the Message Transfer Part (MTP), Layer 2 of SS7 is used.</a:t>
            </a:r>
          </a:p>
          <a:p>
            <a:endParaRPr lang="en-IN" dirty="0"/>
          </a:p>
        </p:txBody>
      </p:sp>
      <p:graphicFrame>
        <p:nvGraphicFramePr>
          <p:cNvPr id="4" name="Table 3">
            <a:extLst>
              <a:ext uri="{FF2B5EF4-FFF2-40B4-BE49-F238E27FC236}">
                <a16:creationId xmlns="" xmlns:a16="http://schemas.microsoft.com/office/drawing/2014/main" id="{7B7B7015-938E-D246-B13C-80E646E0A779}"/>
              </a:ext>
            </a:extLst>
          </p:cNvPr>
          <p:cNvGraphicFramePr>
            <a:graphicFrameLocks noGrp="1"/>
          </p:cNvGraphicFramePr>
          <p:nvPr>
            <p:extLst/>
          </p:nvPr>
        </p:nvGraphicFramePr>
        <p:xfrm>
          <a:off x="1556084" y="4032237"/>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5" name="Straight Connector 4">
            <a:extLst>
              <a:ext uri="{FF2B5EF4-FFF2-40B4-BE49-F238E27FC236}">
                <a16:creationId xmlns="" xmlns:a16="http://schemas.microsoft.com/office/drawing/2014/main" id="{2A761E08-353D-EC4A-96FA-84498826A64D}"/>
              </a:ext>
            </a:extLst>
          </p:cNvPr>
          <p:cNvCxnSpPr/>
          <p:nvPr/>
        </p:nvCxnSpPr>
        <p:spPr>
          <a:xfrm>
            <a:off x="1556084" y="44132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7FB17597-0C0B-6346-9BEB-CA6187CD4C4B}"/>
              </a:ext>
            </a:extLst>
          </p:cNvPr>
          <p:cNvCxnSpPr/>
          <p:nvPr/>
        </p:nvCxnSpPr>
        <p:spPr>
          <a:xfrm>
            <a:off x="1556084" y="48704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 xmlns:a16="http://schemas.microsoft.com/office/drawing/2014/main" id="{3EF4A6EA-B244-E649-B954-AF4A541285C7}"/>
              </a:ext>
            </a:extLst>
          </p:cNvPr>
          <p:cNvGraphicFramePr>
            <a:graphicFrameLocks noGrp="1"/>
          </p:cNvGraphicFramePr>
          <p:nvPr>
            <p:extLst/>
          </p:nvPr>
        </p:nvGraphicFramePr>
        <p:xfrm>
          <a:off x="3384884" y="5064237"/>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RR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3256551014"/>
                  </a:ext>
                </a:extLst>
              </a:tr>
            </a:tbl>
          </a:graphicData>
        </a:graphic>
      </p:graphicFrame>
      <p:graphicFrame>
        <p:nvGraphicFramePr>
          <p:cNvPr id="8" name="Table 7">
            <a:extLst>
              <a:ext uri="{FF2B5EF4-FFF2-40B4-BE49-F238E27FC236}">
                <a16:creationId xmlns="" xmlns:a16="http://schemas.microsoft.com/office/drawing/2014/main" id="{B8BC138E-5036-6B48-A17D-6C6D5BC4FEC0}"/>
              </a:ext>
            </a:extLst>
          </p:cNvPr>
          <p:cNvGraphicFramePr>
            <a:graphicFrameLocks noGrp="1"/>
          </p:cNvGraphicFramePr>
          <p:nvPr>
            <p:extLst/>
          </p:nvPr>
        </p:nvGraphicFramePr>
        <p:xfrm>
          <a:off x="7499684" y="4032237"/>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9" name="Straight Connector 8">
            <a:extLst>
              <a:ext uri="{FF2B5EF4-FFF2-40B4-BE49-F238E27FC236}">
                <a16:creationId xmlns="" xmlns:a16="http://schemas.microsoft.com/office/drawing/2014/main" id="{246465E5-3E85-2541-BDEE-023D2A331149}"/>
              </a:ext>
            </a:extLst>
          </p:cNvPr>
          <p:cNvCxnSpPr/>
          <p:nvPr/>
        </p:nvCxnSpPr>
        <p:spPr>
          <a:xfrm>
            <a:off x="7499684" y="44132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A47F3689-3141-BB4B-A6A6-5E1A76024776}"/>
              </a:ext>
            </a:extLst>
          </p:cNvPr>
          <p:cNvCxnSpPr/>
          <p:nvPr/>
        </p:nvCxnSpPr>
        <p:spPr>
          <a:xfrm>
            <a:off x="7499684" y="48704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 xmlns:a16="http://schemas.microsoft.com/office/drawing/2014/main" id="{3B4C2D86-CAED-B44E-87C0-DC3D8A3BF276}"/>
              </a:ext>
            </a:extLst>
          </p:cNvPr>
          <p:cNvGraphicFramePr>
            <a:graphicFrameLocks noGrp="1"/>
          </p:cNvGraphicFramePr>
          <p:nvPr>
            <p:extLst/>
          </p:nvPr>
        </p:nvGraphicFramePr>
        <p:xfrm>
          <a:off x="5442284" y="5064237"/>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BSSMAP</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12" name="Straight Connector 11">
            <a:extLst>
              <a:ext uri="{FF2B5EF4-FFF2-40B4-BE49-F238E27FC236}">
                <a16:creationId xmlns="" xmlns:a16="http://schemas.microsoft.com/office/drawing/2014/main" id="{C31175E4-6EFE-BA4A-8512-9D2BF6D6C049}"/>
              </a:ext>
            </a:extLst>
          </p:cNvPr>
          <p:cNvCxnSpPr>
            <a:cxnSpLocks/>
            <a:endCxn id="20" idx="2"/>
          </p:cNvCxnSpPr>
          <p:nvPr/>
        </p:nvCxnSpPr>
        <p:spPr>
          <a:xfrm flipV="1">
            <a:off x="3003884" y="3895892"/>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7AD57AC-3841-684F-916D-13DDAA3C2D16}"/>
              </a:ext>
            </a:extLst>
          </p:cNvPr>
          <p:cNvCxnSpPr>
            <a:cxnSpLocks/>
            <a:endCxn id="21" idx="2"/>
          </p:cNvCxnSpPr>
          <p:nvPr/>
        </p:nvCxnSpPr>
        <p:spPr>
          <a:xfrm flipV="1">
            <a:off x="6966284" y="3895892"/>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A44E1B47-7F91-164E-923B-871C5923B1B1}"/>
              </a:ext>
            </a:extLst>
          </p:cNvPr>
          <p:cNvCxnSpPr>
            <a:cxnSpLocks/>
          </p:cNvCxnSpPr>
          <p:nvPr/>
        </p:nvCxnSpPr>
        <p:spPr>
          <a:xfrm flipV="1">
            <a:off x="4985084" y="4870437"/>
            <a:ext cx="0" cy="127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43AEF5E8-F1C5-624A-A458-92A2DD30EE4E}"/>
              </a:ext>
            </a:extLst>
          </p:cNvPr>
          <p:cNvSpPr txBox="1"/>
          <p:nvPr/>
        </p:nvSpPr>
        <p:spPr>
          <a:xfrm>
            <a:off x="1403684" y="6203559"/>
            <a:ext cx="1600200" cy="338554"/>
          </a:xfrm>
          <a:prstGeom prst="rect">
            <a:avLst/>
          </a:prstGeom>
          <a:noFill/>
        </p:spPr>
        <p:txBody>
          <a:bodyPr wrap="square" rtlCol="0">
            <a:spAutoFit/>
          </a:bodyPr>
          <a:lstStyle/>
          <a:p>
            <a:r>
              <a:rPr lang="en-US" sz="1600" b="1" dirty="0"/>
              <a:t>Mobile Station</a:t>
            </a:r>
          </a:p>
        </p:txBody>
      </p:sp>
      <p:sp>
        <p:nvSpPr>
          <p:cNvPr id="16" name="TextBox 15">
            <a:extLst>
              <a:ext uri="{FF2B5EF4-FFF2-40B4-BE49-F238E27FC236}">
                <a16:creationId xmlns="" xmlns:a16="http://schemas.microsoft.com/office/drawing/2014/main" id="{B2AB0FF5-D1D4-0C47-8BCA-086A3DD61671}"/>
              </a:ext>
            </a:extLst>
          </p:cNvPr>
          <p:cNvSpPr txBox="1"/>
          <p:nvPr/>
        </p:nvSpPr>
        <p:spPr>
          <a:xfrm>
            <a:off x="3156284" y="6203559"/>
            <a:ext cx="1600200" cy="338554"/>
          </a:xfrm>
          <a:prstGeom prst="rect">
            <a:avLst/>
          </a:prstGeom>
          <a:noFill/>
        </p:spPr>
        <p:txBody>
          <a:bodyPr wrap="square" rtlCol="0">
            <a:spAutoFit/>
          </a:bodyPr>
          <a:lstStyle/>
          <a:p>
            <a:pPr algn="ctr"/>
            <a:r>
              <a:rPr lang="en-US" sz="1600" b="1" dirty="0"/>
              <a:t>BTS</a:t>
            </a:r>
          </a:p>
        </p:txBody>
      </p:sp>
      <p:sp>
        <p:nvSpPr>
          <p:cNvPr id="17" name="TextBox 16">
            <a:extLst>
              <a:ext uri="{FF2B5EF4-FFF2-40B4-BE49-F238E27FC236}">
                <a16:creationId xmlns="" xmlns:a16="http://schemas.microsoft.com/office/drawing/2014/main" id="{29A9F237-0CE3-7642-922D-40F2F3D7E40F}"/>
              </a:ext>
            </a:extLst>
          </p:cNvPr>
          <p:cNvSpPr txBox="1"/>
          <p:nvPr/>
        </p:nvSpPr>
        <p:spPr>
          <a:xfrm>
            <a:off x="5213684" y="6203559"/>
            <a:ext cx="1600200" cy="338554"/>
          </a:xfrm>
          <a:prstGeom prst="rect">
            <a:avLst/>
          </a:prstGeom>
          <a:noFill/>
        </p:spPr>
        <p:txBody>
          <a:bodyPr wrap="square" rtlCol="0">
            <a:spAutoFit/>
          </a:bodyPr>
          <a:lstStyle/>
          <a:p>
            <a:pPr algn="ctr"/>
            <a:r>
              <a:rPr lang="en-US" sz="1600" b="1" dirty="0"/>
              <a:t>BSC</a:t>
            </a:r>
          </a:p>
        </p:txBody>
      </p:sp>
      <p:sp>
        <p:nvSpPr>
          <p:cNvPr id="18" name="TextBox 17">
            <a:extLst>
              <a:ext uri="{FF2B5EF4-FFF2-40B4-BE49-F238E27FC236}">
                <a16:creationId xmlns="" xmlns:a16="http://schemas.microsoft.com/office/drawing/2014/main" id="{513B2B93-4C37-6A42-9C45-23E807CEF8C3}"/>
              </a:ext>
            </a:extLst>
          </p:cNvPr>
          <p:cNvSpPr txBox="1"/>
          <p:nvPr/>
        </p:nvSpPr>
        <p:spPr>
          <a:xfrm>
            <a:off x="7271084" y="6203559"/>
            <a:ext cx="1600200" cy="338554"/>
          </a:xfrm>
          <a:prstGeom prst="rect">
            <a:avLst/>
          </a:prstGeom>
          <a:noFill/>
        </p:spPr>
        <p:txBody>
          <a:bodyPr wrap="square" rtlCol="0">
            <a:spAutoFit/>
          </a:bodyPr>
          <a:lstStyle/>
          <a:p>
            <a:pPr algn="ctr"/>
            <a:r>
              <a:rPr lang="en-US" sz="1600" b="1" dirty="0"/>
              <a:t>MSC</a:t>
            </a:r>
          </a:p>
        </p:txBody>
      </p:sp>
      <p:sp>
        <p:nvSpPr>
          <p:cNvPr id="19" name="TextBox 18">
            <a:extLst>
              <a:ext uri="{FF2B5EF4-FFF2-40B4-BE49-F238E27FC236}">
                <a16:creationId xmlns="" xmlns:a16="http://schemas.microsoft.com/office/drawing/2014/main" id="{647DC356-A556-1941-8883-363300DBA042}"/>
              </a:ext>
            </a:extLst>
          </p:cNvPr>
          <p:cNvSpPr txBox="1"/>
          <p:nvPr/>
        </p:nvSpPr>
        <p:spPr>
          <a:xfrm>
            <a:off x="4199498" y="4548687"/>
            <a:ext cx="1600200" cy="338554"/>
          </a:xfrm>
          <a:prstGeom prst="rect">
            <a:avLst/>
          </a:prstGeom>
          <a:noFill/>
        </p:spPr>
        <p:txBody>
          <a:bodyPr wrap="square" rtlCol="0">
            <a:spAutoFit/>
          </a:bodyPr>
          <a:lstStyle/>
          <a:p>
            <a:pPr algn="ctr"/>
            <a:r>
              <a:rPr lang="en-US" sz="1600" dirty="0" err="1"/>
              <a:t>Abis</a:t>
            </a:r>
            <a:endParaRPr lang="en-US" sz="1600" dirty="0"/>
          </a:p>
        </p:txBody>
      </p:sp>
      <p:sp>
        <p:nvSpPr>
          <p:cNvPr id="20" name="TextBox 19">
            <a:extLst>
              <a:ext uri="{FF2B5EF4-FFF2-40B4-BE49-F238E27FC236}">
                <a16:creationId xmlns="" xmlns:a16="http://schemas.microsoft.com/office/drawing/2014/main" id="{A982CF4B-D0AE-3D4F-B043-154E0F778FF9}"/>
              </a:ext>
            </a:extLst>
          </p:cNvPr>
          <p:cNvSpPr txBox="1"/>
          <p:nvPr/>
        </p:nvSpPr>
        <p:spPr>
          <a:xfrm>
            <a:off x="2203784" y="3557338"/>
            <a:ext cx="1600200" cy="338554"/>
          </a:xfrm>
          <a:prstGeom prst="rect">
            <a:avLst/>
          </a:prstGeom>
          <a:noFill/>
        </p:spPr>
        <p:txBody>
          <a:bodyPr wrap="square" rtlCol="0">
            <a:spAutoFit/>
          </a:bodyPr>
          <a:lstStyle/>
          <a:p>
            <a:pPr algn="ctr"/>
            <a:r>
              <a:rPr lang="en-US" sz="1600" dirty="0"/>
              <a:t>Um</a:t>
            </a:r>
          </a:p>
        </p:txBody>
      </p:sp>
      <p:sp>
        <p:nvSpPr>
          <p:cNvPr id="21" name="TextBox 20">
            <a:extLst>
              <a:ext uri="{FF2B5EF4-FFF2-40B4-BE49-F238E27FC236}">
                <a16:creationId xmlns="" xmlns:a16="http://schemas.microsoft.com/office/drawing/2014/main" id="{7EF7B812-7A97-C744-B4AB-FD34D629FE3F}"/>
              </a:ext>
            </a:extLst>
          </p:cNvPr>
          <p:cNvSpPr txBox="1"/>
          <p:nvPr/>
        </p:nvSpPr>
        <p:spPr>
          <a:xfrm>
            <a:off x="6166184" y="3557338"/>
            <a:ext cx="1600200" cy="338554"/>
          </a:xfrm>
          <a:prstGeom prst="rect">
            <a:avLst/>
          </a:prstGeom>
          <a:noFill/>
        </p:spPr>
        <p:txBody>
          <a:bodyPr wrap="square" rtlCol="0">
            <a:spAutoFit/>
          </a:bodyPr>
          <a:lstStyle/>
          <a:p>
            <a:pPr algn="ctr"/>
            <a:r>
              <a:rPr lang="en-US" sz="1600" dirty="0"/>
              <a:t>A</a:t>
            </a:r>
          </a:p>
        </p:txBody>
      </p:sp>
      <p:sp>
        <p:nvSpPr>
          <p:cNvPr id="22" name="TextBox 21">
            <a:extLst>
              <a:ext uri="{FF2B5EF4-FFF2-40B4-BE49-F238E27FC236}">
                <a16:creationId xmlns="" xmlns:a16="http://schemas.microsoft.com/office/drawing/2014/main" id="{042FB1D4-7D60-EE43-9538-2FCDC2F6D922}"/>
              </a:ext>
            </a:extLst>
          </p:cNvPr>
          <p:cNvSpPr txBox="1"/>
          <p:nvPr/>
        </p:nvSpPr>
        <p:spPr>
          <a:xfrm>
            <a:off x="679783" y="4424893"/>
            <a:ext cx="937077" cy="584775"/>
          </a:xfrm>
          <a:prstGeom prst="rect">
            <a:avLst/>
          </a:prstGeom>
          <a:noFill/>
        </p:spPr>
        <p:txBody>
          <a:bodyPr wrap="square" rtlCol="0">
            <a:spAutoFit/>
          </a:bodyPr>
          <a:lstStyle/>
          <a:p>
            <a:pPr algn="ctr"/>
            <a:r>
              <a:rPr lang="en-US" sz="1600" dirty="0"/>
              <a:t>GSM </a:t>
            </a:r>
          </a:p>
          <a:p>
            <a:pPr algn="ctr"/>
            <a:r>
              <a:rPr lang="en-US" sz="1600" dirty="0"/>
              <a:t>Layer 3</a:t>
            </a:r>
          </a:p>
        </p:txBody>
      </p:sp>
      <p:sp>
        <p:nvSpPr>
          <p:cNvPr id="23" name="TextBox 22">
            <a:extLst>
              <a:ext uri="{FF2B5EF4-FFF2-40B4-BE49-F238E27FC236}">
                <a16:creationId xmlns="" xmlns:a16="http://schemas.microsoft.com/office/drawing/2014/main" id="{136890B4-1BBC-0C49-ABB2-D57EFDDB1AD9}"/>
              </a:ext>
            </a:extLst>
          </p:cNvPr>
          <p:cNvSpPr txBox="1"/>
          <p:nvPr/>
        </p:nvSpPr>
        <p:spPr>
          <a:xfrm>
            <a:off x="687496" y="5446283"/>
            <a:ext cx="937077" cy="338554"/>
          </a:xfrm>
          <a:prstGeom prst="rect">
            <a:avLst/>
          </a:prstGeom>
          <a:noFill/>
        </p:spPr>
        <p:txBody>
          <a:bodyPr wrap="square" rtlCol="0">
            <a:spAutoFit/>
          </a:bodyPr>
          <a:lstStyle/>
          <a:p>
            <a:pPr algn="ctr"/>
            <a:r>
              <a:rPr lang="en-US" sz="1600" dirty="0"/>
              <a:t> Layer 2</a:t>
            </a:r>
          </a:p>
        </p:txBody>
      </p:sp>
      <p:sp>
        <p:nvSpPr>
          <p:cNvPr id="24" name="TextBox 23">
            <a:extLst>
              <a:ext uri="{FF2B5EF4-FFF2-40B4-BE49-F238E27FC236}">
                <a16:creationId xmlns="" xmlns:a16="http://schemas.microsoft.com/office/drawing/2014/main" id="{C9AF4A1D-8F9B-AF40-8F28-4502166FA032}"/>
              </a:ext>
            </a:extLst>
          </p:cNvPr>
          <p:cNvSpPr txBox="1"/>
          <p:nvPr/>
        </p:nvSpPr>
        <p:spPr>
          <a:xfrm>
            <a:off x="679783" y="5809584"/>
            <a:ext cx="937077" cy="338554"/>
          </a:xfrm>
          <a:prstGeom prst="rect">
            <a:avLst/>
          </a:prstGeom>
          <a:noFill/>
        </p:spPr>
        <p:txBody>
          <a:bodyPr wrap="square" rtlCol="0">
            <a:spAutoFit/>
          </a:bodyPr>
          <a:lstStyle/>
          <a:p>
            <a:pPr algn="ctr"/>
            <a:r>
              <a:rPr lang="en-US" sz="1600" dirty="0"/>
              <a:t> Layer 1</a:t>
            </a:r>
          </a:p>
        </p:txBody>
      </p:sp>
    </p:spTree>
    <p:extLst>
      <p:ext uri="{BB962C8B-B14F-4D97-AF65-F5344CB8AC3E}">
        <p14:creationId xmlns:p14="http://schemas.microsoft.com/office/powerpoint/2010/main" val="142301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Network aspects in GSM</a:t>
            </a:r>
            <a:r>
              <a:rPr lang="en-IN" dirty="0" smtClean="0"/>
              <a:t>: Signalling </a:t>
            </a:r>
            <a:r>
              <a:rPr lang="en-IN" dirty="0"/>
              <a:t>Protocol </a:t>
            </a:r>
            <a:r>
              <a:rPr lang="en-IN" dirty="0" smtClean="0"/>
              <a:t>Structure</a:t>
            </a:r>
            <a:endParaRPr lang="en-IN" dirty="0"/>
          </a:p>
        </p:txBody>
      </p:sp>
      <p:sp>
        <p:nvSpPr>
          <p:cNvPr id="25" name="Content Placeholder 24"/>
          <p:cNvSpPr>
            <a:spLocks noGrp="1"/>
          </p:cNvSpPr>
          <p:nvPr>
            <p:ph idx="1"/>
          </p:nvPr>
        </p:nvSpPr>
        <p:spPr/>
        <p:txBody>
          <a:bodyPr/>
          <a:lstStyle/>
          <a:p>
            <a:pPr marL="0" indent="0">
              <a:buNone/>
            </a:pPr>
            <a:r>
              <a:rPr lang="en-IN" dirty="0"/>
              <a:t>T</a:t>
            </a:r>
            <a:r>
              <a:rPr lang="en-IN" dirty="0" smtClean="0"/>
              <a:t>he </a:t>
            </a:r>
            <a:r>
              <a:rPr lang="en-IN" dirty="0"/>
              <a:t>GSM </a:t>
            </a:r>
            <a:r>
              <a:rPr lang="en-IN" dirty="0" smtClean="0"/>
              <a:t>signalling </a:t>
            </a:r>
            <a:r>
              <a:rPr lang="en-IN" dirty="0"/>
              <a:t>protocol is </a:t>
            </a:r>
            <a:r>
              <a:rPr lang="en-IN" dirty="0" smtClean="0"/>
              <a:t>categorized into </a:t>
            </a:r>
            <a:r>
              <a:rPr lang="en-IN" dirty="0"/>
              <a:t>three general layers:</a:t>
            </a:r>
          </a:p>
          <a:p>
            <a:r>
              <a:rPr lang="en-IN" b="1" dirty="0"/>
              <a:t>Layer 3</a:t>
            </a:r>
            <a:r>
              <a:rPr lang="en-IN" dirty="0"/>
              <a:t> : GSM signalling protocol’s third layer is divided into three </a:t>
            </a:r>
            <a:r>
              <a:rPr lang="en-IN" dirty="0" err="1"/>
              <a:t>sublayers</a:t>
            </a:r>
            <a:r>
              <a:rPr lang="en-IN" dirty="0"/>
              <a:t>:</a:t>
            </a:r>
          </a:p>
          <a:p>
            <a:pPr marL="914400" lvl="1" indent="-457200">
              <a:buFont typeface="+mj-lt"/>
              <a:buAutoNum type="arabicPeriod"/>
            </a:pPr>
            <a:r>
              <a:rPr lang="en-IN" b="1" dirty="0">
                <a:solidFill>
                  <a:srgbClr val="5430AA"/>
                </a:solidFill>
              </a:rPr>
              <a:t>Radio Resource Management (RR</a:t>
            </a:r>
            <a:r>
              <a:rPr lang="en-IN" b="1" dirty="0" smtClean="0">
                <a:solidFill>
                  <a:srgbClr val="5430AA"/>
                </a:solidFill>
              </a:rPr>
              <a:t>): </a:t>
            </a:r>
            <a:r>
              <a:rPr lang="en-US" dirty="0" smtClean="0"/>
              <a:t>It </a:t>
            </a:r>
            <a:r>
              <a:rPr lang="en-US" dirty="0"/>
              <a:t>controls the </a:t>
            </a:r>
            <a:r>
              <a:rPr lang="en-US" dirty="0">
                <a:solidFill>
                  <a:srgbClr val="5430AA"/>
                </a:solidFill>
              </a:rPr>
              <a:t>set-up</a:t>
            </a:r>
            <a:r>
              <a:rPr lang="en-US" dirty="0"/>
              <a:t>, </a:t>
            </a:r>
            <a:r>
              <a:rPr lang="en-US" dirty="0">
                <a:solidFill>
                  <a:srgbClr val="5430AA"/>
                </a:solidFill>
              </a:rPr>
              <a:t>maintenance</a:t>
            </a:r>
            <a:r>
              <a:rPr lang="en-US" dirty="0"/>
              <a:t>, and </a:t>
            </a:r>
            <a:r>
              <a:rPr lang="en-US" dirty="0">
                <a:solidFill>
                  <a:srgbClr val="5430AA"/>
                </a:solidFill>
              </a:rPr>
              <a:t>termination</a:t>
            </a:r>
            <a:r>
              <a:rPr lang="en-US" dirty="0"/>
              <a:t> of radio and fixed channels, including </a:t>
            </a:r>
            <a:r>
              <a:rPr lang="en-US" dirty="0">
                <a:solidFill>
                  <a:srgbClr val="5430AA"/>
                </a:solidFill>
              </a:rPr>
              <a:t>handovers</a:t>
            </a:r>
            <a:r>
              <a:rPr lang="en-US" dirty="0" smtClean="0"/>
              <a:t>.</a:t>
            </a:r>
            <a:endParaRPr lang="en-IN" dirty="0"/>
          </a:p>
          <a:p>
            <a:pPr marL="914400" lvl="1" indent="-457200">
              <a:buFont typeface="+mj-lt"/>
              <a:buAutoNum type="arabicPeriod"/>
            </a:pPr>
            <a:r>
              <a:rPr lang="en-IN" b="1" dirty="0">
                <a:solidFill>
                  <a:srgbClr val="5430AA"/>
                </a:solidFill>
              </a:rPr>
              <a:t>Mobility Management (</a:t>
            </a:r>
            <a:r>
              <a:rPr lang="en-IN" b="1" dirty="0" smtClean="0">
                <a:solidFill>
                  <a:srgbClr val="5430AA"/>
                </a:solidFill>
              </a:rPr>
              <a:t>MM):</a:t>
            </a:r>
            <a:r>
              <a:rPr lang="en-US" dirty="0"/>
              <a:t>It manages the </a:t>
            </a:r>
            <a:r>
              <a:rPr lang="en-US" dirty="0">
                <a:solidFill>
                  <a:srgbClr val="5430AA"/>
                </a:solidFill>
              </a:rPr>
              <a:t>location updating</a:t>
            </a:r>
            <a:r>
              <a:rPr lang="en-US" dirty="0"/>
              <a:t> and </a:t>
            </a:r>
            <a:r>
              <a:rPr lang="en-US" dirty="0">
                <a:solidFill>
                  <a:srgbClr val="5430AA"/>
                </a:solidFill>
              </a:rPr>
              <a:t>registration</a:t>
            </a:r>
            <a:r>
              <a:rPr lang="en-US" dirty="0"/>
              <a:t> procedures as well as </a:t>
            </a:r>
            <a:r>
              <a:rPr lang="en-US" dirty="0">
                <a:solidFill>
                  <a:srgbClr val="5430AA"/>
                </a:solidFill>
              </a:rPr>
              <a:t>security</a:t>
            </a:r>
            <a:r>
              <a:rPr lang="en-US" dirty="0"/>
              <a:t> and </a:t>
            </a:r>
            <a:r>
              <a:rPr lang="en-US" dirty="0">
                <a:solidFill>
                  <a:srgbClr val="5430AA"/>
                </a:solidFill>
              </a:rPr>
              <a:t>authentication</a:t>
            </a:r>
            <a:r>
              <a:rPr lang="en-US" dirty="0" smtClean="0"/>
              <a:t>.</a:t>
            </a:r>
            <a:endParaRPr lang="en-IN" dirty="0"/>
          </a:p>
          <a:p>
            <a:pPr marL="914400" lvl="1" indent="-457200">
              <a:buFont typeface="+mj-lt"/>
              <a:buAutoNum type="arabicPeriod"/>
            </a:pPr>
            <a:r>
              <a:rPr lang="en-IN" b="1" dirty="0">
                <a:solidFill>
                  <a:srgbClr val="5430AA"/>
                </a:solidFill>
              </a:rPr>
              <a:t>Connection Management (CM</a:t>
            </a:r>
            <a:r>
              <a:rPr lang="en-IN" b="1" dirty="0" smtClean="0">
                <a:solidFill>
                  <a:srgbClr val="5430AA"/>
                </a:solidFill>
              </a:rPr>
              <a:t>): </a:t>
            </a:r>
            <a:r>
              <a:rPr lang="en-US" b="1" dirty="0" smtClean="0">
                <a:solidFill>
                  <a:srgbClr val="5430AA"/>
                </a:solidFill>
              </a:rPr>
              <a:t> </a:t>
            </a:r>
            <a:r>
              <a:rPr lang="en-US" dirty="0"/>
              <a:t>It handles general </a:t>
            </a:r>
            <a:r>
              <a:rPr lang="en-US" dirty="0">
                <a:solidFill>
                  <a:srgbClr val="5430AA"/>
                </a:solidFill>
              </a:rPr>
              <a:t>call control </a:t>
            </a:r>
            <a:r>
              <a:rPr lang="en-US" dirty="0"/>
              <a:t>and manages </a:t>
            </a:r>
            <a:r>
              <a:rPr lang="en-US" dirty="0">
                <a:solidFill>
                  <a:srgbClr val="5430AA"/>
                </a:solidFill>
              </a:rPr>
              <a:t>Supplementary Services </a:t>
            </a:r>
            <a:r>
              <a:rPr lang="en-US" dirty="0"/>
              <a:t>and the </a:t>
            </a:r>
            <a:r>
              <a:rPr lang="en-US" dirty="0">
                <a:solidFill>
                  <a:srgbClr val="5430AA"/>
                </a:solidFill>
              </a:rPr>
              <a:t>Short Message </a:t>
            </a:r>
            <a:r>
              <a:rPr lang="en-US" dirty="0" smtClean="0">
                <a:solidFill>
                  <a:srgbClr val="5430AA"/>
                </a:solidFill>
              </a:rPr>
              <a:t>Service(SMS)</a:t>
            </a:r>
            <a:r>
              <a:rPr lang="en-US" dirty="0" smtClean="0"/>
              <a:t>.</a:t>
            </a:r>
            <a:endParaRPr lang="en-US" dirty="0"/>
          </a:p>
          <a:p>
            <a:pPr marL="914400" lvl="1" indent="-457200">
              <a:buFont typeface="+mj-lt"/>
              <a:buAutoNum type="arabicPeriod"/>
            </a:pPr>
            <a:endParaRPr lang="en-IN" dirty="0"/>
          </a:p>
          <a:p>
            <a:endParaRPr lang="en-IN" dirty="0"/>
          </a:p>
        </p:txBody>
      </p:sp>
      <p:graphicFrame>
        <p:nvGraphicFramePr>
          <p:cNvPr id="4" name="Table 3">
            <a:extLst>
              <a:ext uri="{FF2B5EF4-FFF2-40B4-BE49-F238E27FC236}">
                <a16:creationId xmlns="" xmlns:a16="http://schemas.microsoft.com/office/drawing/2014/main" id="{7B7B7015-938E-D246-B13C-80E646E0A779}"/>
              </a:ext>
            </a:extLst>
          </p:cNvPr>
          <p:cNvGraphicFramePr>
            <a:graphicFrameLocks noGrp="1"/>
          </p:cNvGraphicFramePr>
          <p:nvPr>
            <p:extLst/>
          </p:nvPr>
        </p:nvGraphicFramePr>
        <p:xfrm>
          <a:off x="1556084" y="4032237"/>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5" name="Straight Connector 4">
            <a:extLst>
              <a:ext uri="{FF2B5EF4-FFF2-40B4-BE49-F238E27FC236}">
                <a16:creationId xmlns="" xmlns:a16="http://schemas.microsoft.com/office/drawing/2014/main" id="{2A761E08-353D-EC4A-96FA-84498826A64D}"/>
              </a:ext>
            </a:extLst>
          </p:cNvPr>
          <p:cNvCxnSpPr/>
          <p:nvPr/>
        </p:nvCxnSpPr>
        <p:spPr>
          <a:xfrm>
            <a:off x="1556084" y="44132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7FB17597-0C0B-6346-9BEB-CA6187CD4C4B}"/>
              </a:ext>
            </a:extLst>
          </p:cNvPr>
          <p:cNvCxnSpPr/>
          <p:nvPr/>
        </p:nvCxnSpPr>
        <p:spPr>
          <a:xfrm>
            <a:off x="1556084" y="48704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 xmlns:a16="http://schemas.microsoft.com/office/drawing/2014/main" id="{3EF4A6EA-B244-E649-B954-AF4A541285C7}"/>
              </a:ext>
            </a:extLst>
          </p:cNvPr>
          <p:cNvGraphicFramePr>
            <a:graphicFrameLocks noGrp="1"/>
          </p:cNvGraphicFramePr>
          <p:nvPr>
            <p:extLst/>
          </p:nvPr>
        </p:nvGraphicFramePr>
        <p:xfrm>
          <a:off x="3384884" y="5064237"/>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RR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3256551014"/>
                  </a:ext>
                </a:extLst>
              </a:tr>
            </a:tbl>
          </a:graphicData>
        </a:graphic>
      </p:graphicFrame>
      <p:graphicFrame>
        <p:nvGraphicFramePr>
          <p:cNvPr id="8" name="Table 7">
            <a:extLst>
              <a:ext uri="{FF2B5EF4-FFF2-40B4-BE49-F238E27FC236}">
                <a16:creationId xmlns="" xmlns:a16="http://schemas.microsoft.com/office/drawing/2014/main" id="{B8BC138E-5036-6B48-A17D-6C6D5BC4FEC0}"/>
              </a:ext>
            </a:extLst>
          </p:cNvPr>
          <p:cNvGraphicFramePr>
            <a:graphicFrameLocks noGrp="1"/>
          </p:cNvGraphicFramePr>
          <p:nvPr>
            <p:extLst/>
          </p:nvPr>
        </p:nvGraphicFramePr>
        <p:xfrm>
          <a:off x="7499684" y="4032237"/>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9" name="Straight Connector 8">
            <a:extLst>
              <a:ext uri="{FF2B5EF4-FFF2-40B4-BE49-F238E27FC236}">
                <a16:creationId xmlns="" xmlns:a16="http://schemas.microsoft.com/office/drawing/2014/main" id="{246465E5-3E85-2541-BDEE-023D2A331149}"/>
              </a:ext>
            </a:extLst>
          </p:cNvPr>
          <p:cNvCxnSpPr/>
          <p:nvPr/>
        </p:nvCxnSpPr>
        <p:spPr>
          <a:xfrm>
            <a:off x="7499684" y="44132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A47F3689-3141-BB4B-A6A6-5E1A76024776}"/>
              </a:ext>
            </a:extLst>
          </p:cNvPr>
          <p:cNvCxnSpPr/>
          <p:nvPr/>
        </p:nvCxnSpPr>
        <p:spPr>
          <a:xfrm>
            <a:off x="7499684" y="487043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 xmlns:a16="http://schemas.microsoft.com/office/drawing/2014/main" id="{3B4C2D86-CAED-B44E-87C0-DC3D8A3BF276}"/>
              </a:ext>
            </a:extLst>
          </p:cNvPr>
          <p:cNvGraphicFramePr>
            <a:graphicFrameLocks noGrp="1"/>
          </p:cNvGraphicFramePr>
          <p:nvPr>
            <p:extLst/>
          </p:nvPr>
        </p:nvGraphicFramePr>
        <p:xfrm>
          <a:off x="5442284" y="5064237"/>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BSSMAP</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12" name="Straight Connector 11">
            <a:extLst>
              <a:ext uri="{FF2B5EF4-FFF2-40B4-BE49-F238E27FC236}">
                <a16:creationId xmlns="" xmlns:a16="http://schemas.microsoft.com/office/drawing/2014/main" id="{C31175E4-6EFE-BA4A-8512-9D2BF6D6C049}"/>
              </a:ext>
            </a:extLst>
          </p:cNvPr>
          <p:cNvCxnSpPr>
            <a:cxnSpLocks/>
            <a:endCxn id="20" idx="2"/>
          </p:cNvCxnSpPr>
          <p:nvPr/>
        </p:nvCxnSpPr>
        <p:spPr>
          <a:xfrm flipV="1">
            <a:off x="3003884" y="3895892"/>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7AD57AC-3841-684F-916D-13DDAA3C2D16}"/>
              </a:ext>
            </a:extLst>
          </p:cNvPr>
          <p:cNvCxnSpPr>
            <a:cxnSpLocks/>
            <a:endCxn id="21" idx="2"/>
          </p:cNvCxnSpPr>
          <p:nvPr/>
        </p:nvCxnSpPr>
        <p:spPr>
          <a:xfrm flipV="1">
            <a:off x="6966284" y="3895892"/>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A44E1B47-7F91-164E-923B-871C5923B1B1}"/>
              </a:ext>
            </a:extLst>
          </p:cNvPr>
          <p:cNvCxnSpPr>
            <a:cxnSpLocks/>
          </p:cNvCxnSpPr>
          <p:nvPr/>
        </p:nvCxnSpPr>
        <p:spPr>
          <a:xfrm flipV="1">
            <a:off x="4985084" y="4870437"/>
            <a:ext cx="0" cy="127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43AEF5E8-F1C5-624A-A458-92A2DD30EE4E}"/>
              </a:ext>
            </a:extLst>
          </p:cNvPr>
          <p:cNvSpPr txBox="1"/>
          <p:nvPr/>
        </p:nvSpPr>
        <p:spPr>
          <a:xfrm>
            <a:off x="1403684" y="6203559"/>
            <a:ext cx="1600200" cy="338554"/>
          </a:xfrm>
          <a:prstGeom prst="rect">
            <a:avLst/>
          </a:prstGeom>
          <a:noFill/>
        </p:spPr>
        <p:txBody>
          <a:bodyPr wrap="square" rtlCol="0">
            <a:spAutoFit/>
          </a:bodyPr>
          <a:lstStyle/>
          <a:p>
            <a:r>
              <a:rPr lang="en-US" sz="1600" b="1" dirty="0"/>
              <a:t>Mobile Station</a:t>
            </a:r>
          </a:p>
        </p:txBody>
      </p:sp>
      <p:sp>
        <p:nvSpPr>
          <p:cNvPr id="16" name="TextBox 15">
            <a:extLst>
              <a:ext uri="{FF2B5EF4-FFF2-40B4-BE49-F238E27FC236}">
                <a16:creationId xmlns="" xmlns:a16="http://schemas.microsoft.com/office/drawing/2014/main" id="{B2AB0FF5-D1D4-0C47-8BCA-086A3DD61671}"/>
              </a:ext>
            </a:extLst>
          </p:cNvPr>
          <p:cNvSpPr txBox="1"/>
          <p:nvPr/>
        </p:nvSpPr>
        <p:spPr>
          <a:xfrm>
            <a:off x="3156284" y="6203559"/>
            <a:ext cx="1600200" cy="338554"/>
          </a:xfrm>
          <a:prstGeom prst="rect">
            <a:avLst/>
          </a:prstGeom>
          <a:noFill/>
        </p:spPr>
        <p:txBody>
          <a:bodyPr wrap="square" rtlCol="0">
            <a:spAutoFit/>
          </a:bodyPr>
          <a:lstStyle/>
          <a:p>
            <a:pPr algn="ctr"/>
            <a:r>
              <a:rPr lang="en-US" sz="1600" b="1" dirty="0"/>
              <a:t>BTS</a:t>
            </a:r>
          </a:p>
        </p:txBody>
      </p:sp>
      <p:sp>
        <p:nvSpPr>
          <p:cNvPr id="17" name="TextBox 16">
            <a:extLst>
              <a:ext uri="{FF2B5EF4-FFF2-40B4-BE49-F238E27FC236}">
                <a16:creationId xmlns="" xmlns:a16="http://schemas.microsoft.com/office/drawing/2014/main" id="{29A9F237-0CE3-7642-922D-40F2F3D7E40F}"/>
              </a:ext>
            </a:extLst>
          </p:cNvPr>
          <p:cNvSpPr txBox="1"/>
          <p:nvPr/>
        </p:nvSpPr>
        <p:spPr>
          <a:xfrm>
            <a:off x="5213684" y="6203559"/>
            <a:ext cx="1600200" cy="338554"/>
          </a:xfrm>
          <a:prstGeom prst="rect">
            <a:avLst/>
          </a:prstGeom>
          <a:noFill/>
        </p:spPr>
        <p:txBody>
          <a:bodyPr wrap="square" rtlCol="0">
            <a:spAutoFit/>
          </a:bodyPr>
          <a:lstStyle/>
          <a:p>
            <a:pPr algn="ctr"/>
            <a:r>
              <a:rPr lang="en-US" sz="1600" b="1" dirty="0"/>
              <a:t>BSC</a:t>
            </a:r>
          </a:p>
        </p:txBody>
      </p:sp>
      <p:sp>
        <p:nvSpPr>
          <p:cNvPr id="18" name="TextBox 17">
            <a:extLst>
              <a:ext uri="{FF2B5EF4-FFF2-40B4-BE49-F238E27FC236}">
                <a16:creationId xmlns="" xmlns:a16="http://schemas.microsoft.com/office/drawing/2014/main" id="{513B2B93-4C37-6A42-9C45-23E807CEF8C3}"/>
              </a:ext>
            </a:extLst>
          </p:cNvPr>
          <p:cNvSpPr txBox="1"/>
          <p:nvPr/>
        </p:nvSpPr>
        <p:spPr>
          <a:xfrm>
            <a:off x="7271084" y="6203559"/>
            <a:ext cx="1600200" cy="338554"/>
          </a:xfrm>
          <a:prstGeom prst="rect">
            <a:avLst/>
          </a:prstGeom>
          <a:noFill/>
        </p:spPr>
        <p:txBody>
          <a:bodyPr wrap="square" rtlCol="0">
            <a:spAutoFit/>
          </a:bodyPr>
          <a:lstStyle/>
          <a:p>
            <a:pPr algn="ctr"/>
            <a:r>
              <a:rPr lang="en-US" sz="1600" b="1" dirty="0"/>
              <a:t>MSC</a:t>
            </a:r>
          </a:p>
        </p:txBody>
      </p:sp>
      <p:sp>
        <p:nvSpPr>
          <p:cNvPr id="19" name="TextBox 18">
            <a:extLst>
              <a:ext uri="{FF2B5EF4-FFF2-40B4-BE49-F238E27FC236}">
                <a16:creationId xmlns="" xmlns:a16="http://schemas.microsoft.com/office/drawing/2014/main" id="{647DC356-A556-1941-8883-363300DBA042}"/>
              </a:ext>
            </a:extLst>
          </p:cNvPr>
          <p:cNvSpPr txBox="1"/>
          <p:nvPr/>
        </p:nvSpPr>
        <p:spPr>
          <a:xfrm>
            <a:off x="4199498" y="4548687"/>
            <a:ext cx="1600200" cy="338554"/>
          </a:xfrm>
          <a:prstGeom prst="rect">
            <a:avLst/>
          </a:prstGeom>
          <a:noFill/>
        </p:spPr>
        <p:txBody>
          <a:bodyPr wrap="square" rtlCol="0">
            <a:spAutoFit/>
          </a:bodyPr>
          <a:lstStyle/>
          <a:p>
            <a:pPr algn="ctr"/>
            <a:r>
              <a:rPr lang="en-US" sz="1600" dirty="0" err="1"/>
              <a:t>Abis</a:t>
            </a:r>
            <a:endParaRPr lang="en-US" sz="1600" dirty="0"/>
          </a:p>
        </p:txBody>
      </p:sp>
      <p:sp>
        <p:nvSpPr>
          <p:cNvPr id="20" name="TextBox 19">
            <a:extLst>
              <a:ext uri="{FF2B5EF4-FFF2-40B4-BE49-F238E27FC236}">
                <a16:creationId xmlns="" xmlns:a16="http://schemas.microsoft.com/office/drawing/2014/main" id="{A982CF4B-D0AE-3D4F-B043-154E0F778FF9}"/>
              </a:ext>
            </a:extLst>
          </p:cNvPr>
          <p:cNvSpPr txBox="1"/>
          <p:nvPr/>
        </p:nvSpPr>
        <p:spPr>
          <a:xfrm>
            <a:off x="2203784" y="3557338"/>
            <a:ext cx="1600200" cy="338554"/>
          </a:xfrm>
          <a:prstGeom prst="rect">
            <a:avLst/>
          </a:prstGeom>
          <a:noFill/>
        </p:spPr>
        <p:txBody>
          <a:bodyPr wrap="square" rtlCol="0">
            <a:spAutoFit/>
          </a:bodyPr>
          <a:lstStyle/>
          <a:p>
            <a:pPr algn="ctr"/>
            <a:r>
              <a:rPr lang="en-US" sz="1600" dirty="0"/>
              <a:t>Um</a:t>
            </a:r>
          </a:p>
        </p:txBody>
      </p:sp>
      <p:sp>
        <p:nvSpPr>
          <p:cNvPr id="21" name="TextBox 20">
            <a:extLst>
              <a:ext uri="{FF2B5EF4-FFF2-40B4-BE49-F238E27FC236}">
                <a16:creationId xmlns="" xmlns:a16="http://schemas.microsoft.com/office/drawing/2014/main" id="{7EF7B812-7A97-C744-B4AB-FD34D629FE3F}"/>
              </a:ext>
            </a:extLst>
          </p:cNvPr>
          <p:cNvSpPr txBox="1"/>
          <p:nvPr/>
        </p:nvSpPr>
        <p:spPr>
          <a:xfrm>
            <a:off x="6166184" y="3557338"/>
            <a:ext cx="1600200" cy="338554"/>
          </a:xfrm>
          <a:prstGeom prst="rect">
            <a:avLst/>
          </a:prstGeom>
          <a:noFill/>
        </p:spPr>
        <p:txBody>
          <a:bodyPr wrap="square" rtlCol="0">
            <a:spAutoFit/>
          </a:bodyPr>
          <a:lstStyle/>
          <a:p>
            <a:pPr algn="ctr"/>
            <a:r>
              <a:rPr lang="en-US" sz="1600" dirty="0"/>
              <a:t>A</a:t>
            </a:r>
          </a:p>
        </p:txBody>
      </p:sp>
      <p:sp>
        <p:nvSpPr>
          <p:cNvPr id="22" name="TextBox 21">
            <a:extLst>
              <a:ext uri="{FF2B5EF4-FFF2-40B4-BE49-F238E27FC236}">
                <a16:creationId xmlns="" xmlns:a16="http://schemas.microsoft.com/office/drawing/2014/main" id="{042FB1D4-7D60-EE43-9538-2FCDC2F6D922}"/>
              </a:ext>
            </a:extLst>
          </p:cNvPr>
          <p:cNvSpPr txBox="1"/>
          <p:nvPr/>
        </p:nvSpPr>
        <p:spPr>
          <a:xfrm>
            <a:off x="679783" y="4424893"/>
            <a:ext cx="937077" cy="584775"/>
          </a:xfrm>
          <a:prstGeom prst="rect">
            <a:avLst/>
          </a:prstGeom>
          <a:noFill/>
        </p:spPr>
        <p:txBody>
          <a:bodyPr wrap="square" rtlCol="0">
            <a:spAutoFit/>
          </a:bodyPr>
          <a:lstStyle/>
          <a:p>
            <a:pPr algn="ctr"/>
            <a:r>
              <a:rPr lang="en-US" sz="1600" dirty="0"/>
              <a:t>GSM </a:t>
            </a:r>
          </a:p>
          <a:p>
            <a:pPr algn="ctr"/>
            <a:r>
              <a:rPr lang="en-US" sz="1600" dirty="0"/>
              <a:t>Layer 3</a:t>
            </a:r>
          </a:p>
        </p:txBody>
      </p:sp>
      <p:sp>
        <p:nvSpPr>
          <p:cNvPr id="23" name="TextBox 22">
            <a:extLst>
              <a:ext uri="{FF2B5EF4-FFF2-40B4-BE49-F238E27FC236}">
                <a16:creationId xmlns="" xmlns:a16="http://schemas.microsoft.com/office/drawing/2014/main" id="{136890B4-1BBC-0C49-ABB2-D57EFDDB1AD9}"/>
              </a:ext>
            </a:extLst>
          </p:cNvPr>
          <p:cNvSpPr txBox="1"/>
          <p:nvPr/>
        </p:nvSpPr>
        <p:spPr>
          <a:xfrm>
            <a:off x="687496" y="5446283"/>
            <a:ext cx="937077" cy="338554"/>
          </a:xfrm>
          <a:prstGeom prst="rect">
            <a:avLst/>
          </a:prstGeom>
          <a:noFill/>
        </p:spPr>
        <p:txBody>
          <a:bodyPr wrap="square" rtlCol="0">
            <a:spAutoFit/>
          </a:bodyPr>
          <a:lstStyle/>
          <a:p>
            <a:pPr algn="ctr"/>
            <a:r>
              <a:rPr lang="en-US" sz="1600" dirty="0"/>
              <a:t> Layer 2</a:t>
            </a:r>
          </a:p>
        </p:txBody>
      </p:sp>
      <p:sp>
        <p:nvSpPr>
          <p:cNvPr id="24" name="TextBox 23">
            <a:extLst>
              <a:ext uri="{FF2B5EF4-FFF2-40B4-BE49-F238E27FC236}">
                <a16:creationId xmlns="" xmlns:a16="http://schemas.microsoft.com/office/drawing/2014/main" id="{C9AF4A1D-8F9B-AF40-8F28-4502166FA032}"/>
              </a:ext>
            </a:extLst>
          </p:cNvPr>
          <p:cNvSpPr txBox="1"/>
          <p:nvPr/>
        </p:nvSpPr>
        <p:spPr>
          <a:xfrm>
            <a:off x="679783" y="5809584"/>
            <a:ext cx="937077" cy="338554"/>
          </a:xfrm>
          <a:prstGeom prst="rect">
            <a:avLst/>
          </a:prstGeom>
          <a:noFill/>
        </p:spPr>
        <p:txBody>
          <a:bodyPr wrap="square" rtlCol="0">
            <a:spAutoFit/>
          </a:bodyPr>
          <a:lstStyle/>
          <a:p>
            <a:pPr algn="ctr"/>
            <a:r>
              <a:rPr lang="en-US" sz="1600" dirty="0"/>
              <a:t> Layer 1</a:t>
            </a:r>
          </a:p>
        </p:txBody>
      </p:sp>
    </p:spTree>
    <p:extLst>
      <p:ext uri="{BB962C8B-B14F-4D97-AF65-F5344CB8AC3E}">
        <p14:creationId xmlns:p14="http://schemas.microsoft.com/office/powerpoint/2010/main" val="200327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GSM vs CDMA</a:t>
            </a:r>
            <a:endParaRPr lang="en-IN" dirty="0"/>
          </a:p>
        </p:txBody>
      </p:sp>
      <p:graphicFrame>
        <p:nvGraphicFramePr>
          <p:cNvPr id="6" name="Content Placeholder 5"/>
          <p:cNvGraphicFramePr>
            <a:graphicFrameLocks noGrp="1"/>
          </p:cNvGraphicFramePr>
          <p:nvPr>
            <p:ph idx="1"/>
            <p:extLst/>
          </p:nvPr>
        </p:nvGraphicFramePr>
        <p:xfrm>
          <a:off x="131763" y="863600"/>
          <a:ext cx="11928476" cy="396240"/>
        </p:xfrm>
        <a:graphic>
          <a:graphicData uri="http://schemas.openxmlformats.org/drawingml/2006/table">
            <a:tbl>
              <a:tblPr firstRow="1" bandRow="1">
                <a:tableStyleId>{5940675A-B579-460E-94D1-54222C63F5DA}</a:tableStyleId>
              </a:tblPr>
              <a:tblGrid>
                <a:gridCol w="5964238"/>
                <a:gridCol w="5964238"/>
              </a:tblGrid>
              <a:tr h="370840">
                <a:tc>
                  <a:txBody>
                    <a:bodyPr/>
                    <a:lstStyle/>
                    <a:p>
                      <a:pPr algn="ctr"/>
                      <a:r>
                        <a:rPr lang="en-US" sz="2000" b="1" dirty="0" smtClean="0"/>
                        <a:t>GSM</a:t>
                      </a:r>
                      <a:endParaRPr lang="en-IN" sz="2000" b="1" dirty="0"/>
                    </a:p>
                  </a:txBody>
                  <a:tcPr>
                    <a:solidFill>
                      <a:srgbClr val="ACA4BA"/>
                    </a:solidFill>
                  </a:tcPr>
                </a:tc>
                <a:tc>
                  <a:txBody>
                    <a:bodyPr/>
                    <a:lstStyle/>
                    <a:p>
                      <a:pPr algn="ctr"/>
                      <a:r>
                        <a:rPr lang="en-US" sz="2000" b="1" dirty="0" smtClean="0"/>
                        <a:t>CDMA</a:t>
                      </a:r>
                      <a:endParaRPr lang="en-IN" sz="2000" b="1" dirty="0"/>
                    </a:p>
                  </a:txBody>
                  <a:tcPr>
                    <a:solidFill>
                      <a:srgbClr val="ACA4BA"/>
                    </a:solidFill>
                  </a:tcPr>
                </a:tc>
              </a:tr>
            </a:tbl>
          </a:graphicData>
        </a:graphic>
      </p:graphicFrame>
      <p:graphicFrame>
        <p:nvGraphicFramePr>
          <p:cNvPr id="7" name="Content Placeholder 5"/>
          <p:cNvGraphicFramePr>
            <a:graphicFrameLocks/>
          </p:cNvGraphicFramePr>
          <p:nvPr>
            <p:extLst/>
          </p:nvPr>
        </p:nvGraphicFramePr>
        <p:xfrm>
          <a:off x="131762" y="1259682"/>
          <a:ext cx="11928476" cy="396240"/>
        </p:xfrm>
        <a:graphic>
          <a:graphicData uri="http://schemas.openxmlformats.org/drawingml/2006/table">
            <a:tbl>
              <a:tblPr firstRow="1" bandRow="1">
                <a:tableStyleId>{5940675A-B579-460E-94D1-54222C63F5DA}</a:tableStyleId>
              </a:tblPr>
              <a:tblGrid>
                <a:gridCol w="5964238"/>
                <a:gridCol w="5964238"/>
              </a:tblGrid>
              <a:tr h="370840">
                <a:tc>
                  <a:txBody>
                    <a:bodyPr/>
                    <a:lstStyle/>
                    <a:p>
                      <a:r>
                        <a:rPr lang="en-IN" sz="2000" b="0" i="0" kern="1200" dirty="0" smtClean="0">
                          <a:solidFill>
                            <a:schemeClr val="tx1"/>
                          </a:solidFill>
                          <a:effectLst/>
                          <a:latin typeface="+mn-lt"/>
                          <a:ea typeface="+mn-ea"/>
                          <a:cs typeface="+mn-cs"/>
                        </a:rPr>
                        <a:t>Global System for Mobile communication</a:t>
                      </a:r>
                      <a:endParaRPr lang="en-IN" sz="2000" dirty="0"/>
                    </a:p>
                  </a:txBody>
                  <a:tcPr/>
                </a:tc>
                <a:tc>
                  <a:txBody>
                    <a:bodyPr/>
                    <a:lstStyle/>
                    <a:p>
                      <a:r>
                        <a:rPr lang="en-IN" sz="2000" b="0" i="0" kern="1200" dirty="0" smtClean="0">
                          <a:solidFill>
                            <a:schemeClr val="tx1"/>
                          </a:solidFill>
                          <a:effectLst/>
                          <a:latin typeface="+mn-lt"/>
                          <a:ea typeface="+mn-ea"/>
                          <a:cs typeface="+mn-cs"/>
                        </a:rPr>
                        <a:t>Code Division Multiple Access</a:t>
                      </a:r>
                      <a:endParaRPr lang="en-IN" sz="2000" dirty="0"/>
                    </a:p>
                  </a:txBody>
                  <a:tcPr/>
                </a:tc>
              </a:tr>
            </a:tbl>
          </a:graphicData>
        </a:graphic>
      </p:graphicFrame>
      <p:graphicFrame>
        <p:nvGraphicFramePr>
          <p:cNvPr id="8" name="Content Placeholder 5"/>
          <p:cNvGraphicFramePr>
            <a:graphicFrameLocks/>
          </p:cNvGraphicFramePr>
          <p:nvPr>
            <p:extLst/>
          </p:nvPr>
        </p:nvGraphicFramePr>
        <p:xfrm>
          <a:off x="131762" y="1630364"/>
          <a:ext cx="11928476" cy="396240"/>
        </p:xfrm>
        <a:graphic>
          <a:graphicData uri="http://schemas.openxmlformats.org/drawingml/2006/table">
            <a:tbl>
              <a:tblPr firstRow="1" bandRow="1">
                <a:tableStyleId>{5940675A-B579-460E-94D1-54222C63F5DA}</a:tableStyleId>
              </a:tblPr>
              <a:tblGrid>
                <a:gridCol w="5964238"/>
                <a:gridCol w="5964238"/>
              </a:tblGrid>
              <a:tr h="370840">
                <a:tc>
                  <a:txBody>
                    <a:bodyPr/>
                    <a:lstStyle/>
                    <a:p>
                      <a:r>
                        <a:rPr lang="en-US" sz="2000" dirty="0" smtClean="0"/>
                        <a:t>Technology: FDMA &amp; TDMA</a:t>
                      </a:r>
                      <a:endParaRPr lang="en-IN" sz="2000" dirty="0"/>
                    </a:p>
                  </a:txBody>
                  <a:tcPr>
                    <a:solidFill>
                      <a:srgbClr val="ACA4BA"/>
                    </a:solidFill>
                  </a:tcPr>
                </a:tc>
                <a:tc>
                  <a:txBody>
                    <a:bodyPr/>
                    <a:lstStyle/>
                    <a:p>
                      <a:r>
                        <a:rPr lang="en-US" sz="2000" dirty="0" smtClean="0"/>
                        <a:t>CDMA</a:t>
                      </a:r>
                      <a:endParaRPr lang="en-IN" sz="2000" dirty="0"/>
                    </a:p>
                  </a:txBody>
                  <a:tcPr>
                    <a:solidFill>
                      <a:srgbClr val="ACA4BA"/>
                    </a:solidFill>
                  </a:tcPr>
                </a:tc>
              </a:tr>
            </a:tbl>
          </a:graphicData>
        </a:graphic>
      </p:graphicFrame>
      <p:graphicFrame>
        <p:nvGraphicFramePr>
          <p:cNvPr id="10" name="Content Placeholder 5"/>
          <p:cNvGraphicFramePr>
            <a:graphicFrameLocks/>
          </p:cNvGraphicFramePr>
          <p:nvPr>
            <p:extLst/>
          </p:nvPr>
        </p:nvGraphicFramePr>
        <p:xfrm>
          <a:off x="131762" y="2026446"/>
          <a:ext cx="11928476" cy="396240"/>
        </p:xfrm>
        <a:graphic>
          <a:graphicData uri="http://schemas.openxmlformats.org/drawingml/2006/table">
            <a:tbl>
              <a:tblPr firstRow="1" bandRow="1">
                <a:tableStyleId>{5940675A-B579-460E-94D1-54222C63F5DA}</a:tableStyleId>
              </a:tblPr>
              <a:tblGrid>
                <a:gridCol w="5964238"/>
                <a:gridCol w="5964238"/>
              </a:tblGrid>
              <a:tr h="370840">
                <a:tc>
                  <a:txBody>
                    <a:bodyPr/>
                    <a:lstStyle/>
                    <a:p>
                      <a:r>
                        <a:rPr lang="en-IN" sz="2000" b="0" i="0" kern="1200" dirty="0" smtClean="0">
                          <a:solidFill>
                            <a:schemeClr val="tx1"/>
                          </a:solidFill>
                          <a:effectLst/>
                          <a:latin typeface="+mn-lt"/>
                          <a:ea typeface="+mn-ea"/>
                          <a:cs typeface="+mn-cs"/>
                        </a:rPr>
                        <a:t>Data rate: 42Mbps in HSPA (3G)</a:t>
                      </a:r>
                      <a:endParaRPr lang="en-IN" sz="2000" dirty="0"/>
                    </a:p>
                  </a:txBody>
                  <a:tcPr/>
                </a:tc>
                <a:tc>
                  <a:txBody>
                    <a:bodyPr/>
                    <a:lstStyle/>
                    <a:p>
                      <a:r>
                        <a:rPr lang="en-IN" sz="2000" b="0" i="0" kern="1200" dirty="0" smtClean="0">
                          <a:solidFill>
                            <a:schemeClr val="tx1"/>
                          </a:solidFill>
                          <a:effectLst/>
                          <a:latin typeface="+mn-lt"/>
                          <a:ea typeface="+mn-ea"/>
                          <a:cs typeface="+mn-cs"/>
                        </a:rPr>
                        <a:t>Data rate: 3.6Mbps in CDMA</a:t>
                      </a:r>
                      <a:endParaRPr lang="en-IN" sz="2000" dirty="0"/>
                    </a:p>
                  </a:txBody>
                  <a:tcPr/>
                </a:tc>
              </a:tr>
            </a:tbl>
          </a:graphicData>
        </a:graphic>
      </p:graphicFrame>
      <p:graphicFrame>
        <p:nvGraphicFramePr>
          <p:cNvPr id="11" name="Content Placeholder 5"/>
          <p:cNvGraphicFramePr>
            <a:graphicFrameLocks/>
          </p:cNvGraphicFramePr>
          <p:nvPr>
            <p:extLst/>
          </p:nvPr>
        </p:nvGraphicFramePr>
        <p:xfrm>
          <a:off x="131762" y="2397128"/>
          <a:ext cx="11928476" cy="396240"/>
        </p:xfrm>
        <a:graphic>
          <a:graphicData uri="http://schemas.openxmlformats.org/drawingml/2006/table">
            <a:tbl>
              <a:tblPr firstRow="1" bandRow="1">
                <a:tableStyleId>{5940675A-B579-460E-94D1-54222C63F5DA}</a:tableStyleId>
              </a:tblPr>
              <a:tblGrid>
                <a:gridCol w="5964238"/>
                <a:gridCol w="5964238"/>
              </a:tblGrid>
              <a:tr h="370840">
                <a:tc>
                  <a:txBody>
                    <a:bodyPr/>
                    <a:lstStyle/>
                    <a:p>
                      <a:r>
                        <a:rPr lang="en-IN" sz="2000" b="0" i="0" kern="1200" dirty="0" smtClean="0">
                          <a:solidFill>
                            <a:schemeClr val="tx1"/>
                          </a:solidFill>
                          <a:effectLst/>
                          <a:latin typeface="+mn-lt"/>
                          <a:ea typeface="+mn-ea"/>
                          <a:cs typeface="+mn-cs"/>
                        </a:rPr>
                        <a:t>GSM supports transmitting data and voice together</a:t>
                      </a:r>
                      <a:endParaRPr lang="en-IN" sz="2000" dirty="0"/>
                    </a:p>
                  </a:txBody>
                  <a:tcPr>
                    <a:solidFill>
                      <a:srgbClr val="ACA4BA"/>
                    </a:solidFill>
                  </a:tcPr>
                </a:tc>
                <a:tc>
                  <a:txBody>
                    <a:bodyPr/>
                    <a:lstStyle/>
                    <a:p>
                      <a:r>
                        <a:rPr lang="en-US" sz="2000" dirty="0" smtClean="0"/>
                        <a:t>CDMA doesn’t support it</a:t>
                      </a:r>
                      <a:endParaRPr lang="en-IN" sz="2000" dirty="0"/>
                    </a:p>
                  </a:txBody>
                  <a:tcPr>
                    <a:solidFill>
                      <a:srgbClr val="ACA4BA"/>
                    </a:solidFill>
                  </a:tcPr>
                </a:tc>
              </a:tr>
            </a:tbl>
          </a:graphicData>
        </a:graphic>
      </p:graphicFrame>
      <p:graphicFrame>
        <p:nvGraphicFramePr>
          <p:cNvPr id="12" name="Content Placeholder 5"/>
          <p:cNvGraphicFramePr>
            <a:graphicFrameLocks/>
          </p:cNvGraphicFramePr>
          <p:nvPr>
            <p:extLst/>
          </p:nvPr>
        </p:nvGraphicFramePr>
        <p:xfrm>
          <a:off x="131762" y="2794704"/>
          <a:ext cx="11928476" cy="396240"/>
        </p:xfrm>
        <a:graphic>
          <a:graphicData uri="http://schemas.openxmlformats.org/drawingml/2006/table">
            <a:tbl>
              <a:tblPr firstRow="1" bandRow="1">
                <a:tableStyleId>{5940675A-B579-460E-94D1-54222C63F5DA}</a:tableStyleId>
              </a:tblPr>
              <a:tblGrid>
                <a:gridCol w="5964238"/>
                <a:gridCol w="5964238"/>
              </a:tblGrid>
              <a:tr h="370840">
                <a:tc>
                  <a:txBody>
                    <a:bodyPr/>
                    <a:lstStyle/>
                    <a:p>
                      <a:r>
                        <a:rPr lang="en-US" sz="2000" dirty="0" smtClean="0"/>
                        <a:t>Here customer information is stored in SIM card.</a:t>
                      </a:r>
                      <a:endParaRPr lang="en-IN" sz="2000" dirty="0"/>
                    </a:p>
                  </a:txBody>
                  <a:tcPr/>
                </a:tc>
                <a:tc>
                  <a:txBody>
                    <a:bodyPr/>
                    <a:lstStyle/>
                    <a:p>
                      <a:r>
                        <a:rPr lang="en-US" sz="2000" dirty="0" smtClean="0"/>
                        <a:t>Here customer information is stored in Handset.</a:t>
                      </a:r>
                      <a:endParaRPr lang="en-IN" sz="2000" dirty="0"/>
                    </a:p>
                  </a:txBody>
                  <a:tcPr/>
                </a:tc>
              </a:tr>
            </a:tbl>
          </a:graphicData>
        </a:graphic>
      </p:graphicFrame>
      <p:graphicFrame>
        <p:nvGraphicFramePr>
          <p:cNvPr id="13" name="Content Placeholder 5"/>
          <p:cNvGraphicFramePr>
            <a:graphicFrameLocks/>
          </p:cNvGraphicFramePr>
          <p:nvPr>
            <p:extLst/>
          </p:nvPr>
        </p:nvGraphicFramePr>
        <p:xfrm>
          <a:off x="131762" y="3165386"/>
          <a:ext cx="11928476" cy="396240"/>
        </p:xfrm>
        <a:graphic>
          <a:graphicData uri="http://schemas.openxmlformats.org/drawingml/2006/table">
            <a:tbl>
              <a:tblPr firstRow="1" bandRow="1">
                <a:tableStyleId>{5940675A-B579-460E-94D1-54222C63F5DA}</a:tableStyleId>
              </a:tblPr>
              <a:tblGrid>
                <a:gridCol w="5964238"/>
                <a:gridCol w="5964238"/>
              </a:tblGrid>
              <a:tr h="370840">
                <a:tc>
                  <a:txBody>
                    <a:bodyPr/>
                    <a:lstStyle/>
                    <a:p>
                      <a:r>
                        <a:rPr lang="en-US" sz="2000" dirty="0" smtClean="0"/>
                        <a:t>Global market</a:t>
                      </a:r>
                      <a:r>
                        <a:rPr lang="en-US" sz="2000" baseline="0" dirty="0" smtClean="0"/>
                        <a:t> share is 75%</a:t>
                      </a:r>
                      <a:endParaRPr lang="en-IN" sz="2000" dirty="0"/>
                    </a:p>
                  </a:txBody>
                  <a:tcPr>
                    <a:solidFill>
                      <a:srgbClr val="ACA4B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Global market</a:t>
                      </a:r>
                      <a:r>
                        <a:rPr lang="en-US" sz="2000" baseline="0" dirty="0" smtClean="0"/>
                        <a:t> share is 25%</a:t>
                      </a:r>
                      <a:endParaRPr lang="en-IN" sz="2000" dirty="0" smtClean="0"/>
                    </a:p>
                  </a:txBody>
                  <a:tcPr>
                    <a:solidFill>
                      <a:srgbClr val="ACA4BA"/>
                    </a:solidFill>
                  </a:tcPr>
                </a:tc>
              </a:tr>
            </a:tbl>
          </a:graphicData>
        </a:graphic>
      </p:graphicFrame>
      <p:graphicFrame>
        <p:nvGraphicFramePr>
          <p:cNvPr id="14" name="Content Placeholder 5"/>
          <p:cNvGraphicFramePr>
            <a:graphicFrameLocks/>
          </p:cNvGraphicFramePr>
          <p:nvPr>
            <p:extLst/>
          </p:nvPr>
        </p:nvGraphicFramePr>
        <p:xfrm>
          <a:off x="131762" y="3561468"/>
          <a:ext cx="11928476" cy="396240"/>
        </p:xfrm>
        <a:graphic>
          <a:graphicData uri="http://schemas.openxmlformats.org/drawingml/2006/table">
            <a:tbl>
              <a:tblPr firstRow="1" bandRow="1">
                <a:tableStyleId>{5940675A-B579-460E-94D1-54222C63F5DA}</a:tableStyleId>
              </a:tblPr>
              <a:tblGrid>
                <a:gridCol w="5964238"/>
                <a:gridCol w="5964238"/>
              </a:tblGrid>
              <a:tr h="370840">
                <a:tc>
                  <a:txBody>
                    <a:bodyPr/>
                    <a:lstStyle/>
                    <a:p>
                      <a:r>
                        <a:rPr lang="en-US" sz="2000" dirty="0" smtClean="0"/>
                        <a:t>SIM specific. User can</a:t>
                      </a:r>
                      <a:r>
                        <a:rPr lang="en-US" sz="2000" baseline="0" dirty="0" smtClean="0"/>
                        <a:t> use/upgrade to multiple handset</a:t>
                      </a:r>
                      <a:endParaRPr lang="en-IN" sz="2000" dirty="0"/>
                    </a:p>
                  </a:txBody>
                  <a:tcPr/>
                </a:tc>
                <a:tc>
                  <a:txBody>
                    <a:bodyPr/>
                    <a:lstStyle/>
                    <a:p>
                      <a:r>
                        <a:rPr lang="en-US" sz="2000" dirty="0" smtClean="0"/>
                        <a:t>Handset</a:t>
                      </a:r>
                      <a:r>
                        <a:rPr lang="en-US" sz="2000" baseline="0" dirty="0" smtClean="0"/>
                        <a:t> specific</a:t>
                      </a:r>
                      <a:endParaRPr lang="en-IN" sz="2000" dirty="0"/>
                    </a:p>
                  </a:txBody>
                  <a:tcPr/>
                </a:tc>
              </a:tr>
            </a:tbl>
          </a:graphicData>
        </a:graphic>
      </p:graphicFrame>
      <p:graphicFrame>
        <p:nvGraphicFramePr>
          <p:cNvPr id="15" name="Content Placeholder 5"/>
          <p:cNvGraphicFramePr>
            <a:graphicFrameLocks/>
          </p:cNvGraphicFramePr>
          <p:nvPr>
            <p:extLst/>
          </p:nvPr>
        </p:nvGraphicFramePr>
        <p:xfrm>
          <a:off x="131762" y="3932150"/>
          <a:ext cx="11928476" cy="396240"/>
        </p:xfrm>
        <a:graphic>
          <a:graphicData uri="http://schemas.openxmlformats.org/drawingml/2006/table">
            <a:tbl>
              <a:tblPr firstRow="1" bandRow="1">
                <a:tableStyleId>{5940675A-B579-460E-94D1-54222C63F5DA}</a:tableStyleId>
              </a:tblPr>
              <a:tblGrid>
                <a:gridCol w="5964238"/>
                <a:gridCol w="5964238"/>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tx1"/>
                          </a:solidFill>
                          <a:latin typeface="+mn-lt"/>
                          <a:ea typeface="+mn-ea"/>
                          <a:cs typeface="+mn-cs"/>
                        </a:rPr>
                        <a:t>Security is comparatively lower than CDMA</a:t>
                      </a:r>
                      <a:endParaRPr lang="en-IN" sz="2000" kern="1200" dirty="0">
                        <a:solidFill>
                          <a:schemeClr val="tx1"/>
                        </a:solidFill>
                        <a:latin typeface="+mn-lt"/>
                        <a:ea typeface="+mn-ea"/>
                        <a:cs typeface="+mn-cs"/>
                      </a:endParaRPr>
                    </a:p>
                  </a:txBody>
                  <a:tcPr>
                    <a:solidFill>
                      <a:srgbClr val="ACA4B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tx1"/>
                          </a:solidFill>
                          <a:latin typeface="+mn-lt"/>
                          <a:ea typeface="+mn-ea"/>
                          <a:cs typeface="+mn-cs"/>
                        </a:rPr>
                        <a:t>Provides more security as encryption is inherit feature</a:t>
                      </a:r>
                      <a:endParaRPr lang="en-IN" sz="2000" kern="1200" dirty="0">
                        <a:solidFill>
                          <a:schemeClr val="tx1"/>
                        </a:solidFill>
                        <a:latin typeface="+mn-lt"/>
                        <a:ea typeface="+mn-ea"/>
                        <a:cs typeface="+mn-cs"/>
                      </a:endParaRPr>
                    </a:p>
                  </a:txBody>
                  <a:tcPr>
                    <a:solidFill>
                      <a:srgbClr val="ACA4BA"/>
                    </a:solidFill>
                  </a:tcPr>
                </a:tc>
              </a:tr>
            </a:tbl>
          </a:graphicData>
        </a:graphic>
      </p:graphicFrame>
      <p:graphicFrame>
        <p:nvGraphicFramePr>
          <p:cNvPr id="16" name="Content Placeholder 5"/>
          <p:cNvGraphicFramePr>
            <a:graphicFrameLocks/>
          </p:cNvGraphicFramePr>
          <p:nvPr>
            <p:extLst/>
          </p:nvPr>
        </p:nvGraphicFramePr>
        <p:xfrm>
          <a:off x="131762" y="4328230"/>
          <a:ext cx="11928476" cy="396240"/>
        </p:xfrm>
        <a:graphic>
          <a:graphicData uri="http://schemas.openxmlformats.org/drawingml/2006/table">
            <a:tbl>
              <a:tblPr firstRow="1" bandRow="1">
                <a:tableStyleId>{5940675A-B579-460E-94D1-54222C63F5DA}</a:tableStyleId>
              </a:tblPr>
              <a:tblGrid>
                <a:gridCol w="5964238"/>
                <a:gridCol w="5964238"/>
              </a:tblGrid>
              <a:tr h="370840">
                <a:tc>
                  <a:txBody>
                    <a:bodyPr/>
                    <a:lstStyle/>
                    <a:p>
                      <a:r>
                        <a:rPr lang="en-US" sz="2000" dirty="0" smtClean="0"/>
                        <a:t>Support International</a:t>
                      </a:r>
                      <a:r>
                        <a:rPr lang="en-US" sz="2000" baseline="0" dirty="0" smtClean="0"/>
                        <a:t> roaming</a:t>
                      </a:r>
                      <a:endParaRPr lang="en-IN"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CDMA doesn’t support this</a:t>
                      </a:r>
                      <a:r>
                        <a:rPr lang="en-US" sz="2000" baseline="0" dirty="0" smtClean="0"/>
                        <a:t> facility</a:t>
                      </a:r>
                      <a:endParaRPr lang="en-IN" sz="2000" dirty="0" smtClean="0"/>
                    </a:p>
                  </a:txBody>
                  <a:tcPr/>
                </a:tc>
              </a:tr>
            </a:tbl>
          </a:graphicData>
        </a:graphic>
      </p:graphicFrame>
    </p:spTree>
    <p:extLst>
      <p:ext uri="{BB962C8B-B14F-4D97-AF65-F5344CB8AC3E}">
        <p14:creationId xmlns:p14="http://schemas.microsoft.com/office/powerpoint/2010/main" val="262339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Network aspects in GSM</a:t>
            </a:r>
            <a:r>
              <a:rPr lang="en-IN" dirty="0" smtClean="0"/>
              <a:t>: Signalling </a:t>
            </a:r>
            <a:r>
              <a:rPr lang="en-IN" dirty="0"/>
              <a:t>Protocol </a:t>
            </a:r>
            <a:r>
              <a:rPr lang="en-IN" dirty="0" smtClean="0"/>
              <a:t>Structure</a:t>
            </a:r>
            <a:endParaRPr lang="en-IN" dirty="0"/>
          </a:p>
        </p:txBody>
      </p:sp>
      <p:sp>
        <p:nvSpPr>
          <p:cNvPr id="25" name="Content Placeholder 24"/>
          <p:cNvSpPr>
            <a:spLocks noGrp="1"/>
          </p:cNvSpPr>
          <p:nvPr>
            <p:ph idx="1"/>
          </p:nvPr>
        </p:nvSpPr>
        <p:spPr>
          <a:xfrm>
            <a:off x="0" y="766622"/>
            <a:ext cx="11929641" cy="5590565"/>
          </a:xfrm>
        </p:spPr>
        <p:txBody>
          <a:bodyPr/>
          <a:lstStyle/>
          <a:p>
            <a:pPr marL="0" indent="0">
              <a:buNone/>
            </a:pPr>
            <a:r>
              <a:rPr lang="en-IN" b="1" dirty="0" smtClean="0"/>
              <a:t>MS to BTS Protocols</a:t>
            </a:r>
          </a:p>
          <a:p>
            <a:pPr marL="457200" indent="-457200">
              <a:buFont typeface="+mj-lt"/>
              <a:buAutoNum type="arabicPeriod"/>
            </a:pPr>
            <a:r>
              <a:rPr lang="en-IN" b="1" dirty="0"/>
              <a:t>RR layer </a:t>
            </a:r>
            <a:r>
              <a:rPr lang="en-IN" b="1" dirty="0" smtClean="0"/>
              <a:t>:</a:t>
            </a:r>
          </a:p>
          <a:p>
            <a:pPr marL="1001712" lvl="1" indent="-457200"/>
            <a:r>
              <a:rPr lang="en-IN" sz="2400" dirty="0" smtClean="0"/>
              <a:t>Manages </a:t>
            </a:r>
            <a:r>
              <a:rPr lang="en-IN" sz="2400" dirty="0"/>
              <a:t>a link, both </a:t>
            </a:r>
            <a:r>
              <a:rPr lang="en-IN" sz="2400" dirty="0">
                <a:solidFill>
                  <a:srgbClr val="5430AA"/>
                </a:solidFill>
              </a:rPr>
              <a:t>radio</a:t>
            </a:r>
            <a:r>
              <a:rPr lang="en-IN" sz="2400" dirty="0"/>
              <a:t> and </a:t>
            </a:r>
            <a:r>
              <a:rPr lang="en-IN" sz="2400" dirty="0">
                <a:solidFill>
                  <a:srgbClr val="5430AA"/>
                </a:solidFill>
              </a:rPr>
              <a:t>fixed</a:t>
            </a:r>
            <a:r>
              <a:rPr lang="en-IN" sz="2400" dirty="0"/>
              <a:t>, between the </a:t>
            </a:r>
            <a:r>
              <a:rPr lang="en-IN" sz="2400" dirty="0">
                <a:solidFill>
                  <a:srgbClr val="5430AA"/>
                </a:solidFill>
              </a:rPr>
              <a:t>MS</a:t>
            </a:r>
            <a:r>
              <a:rPr lang="en-IN" sz="2400" dirty="0"/>
              <a:t> and the </a:t>
            </a:r>
            <a:r>
              <a:rPr lang="en-IN" sz="2400" dirty="0" smtClean="0">
                <a:solidFill>
                  <a:srgbClr val="5430AA"/>
                </a:solidFill>
              </a:rPr>
              <a:t>MSC</a:t>
            </a:r>
          </a:p>
          <a:p>
            <a:pPr marL="1001712" lvl="1" indent="-457200"/>
            <a:r>
              <a:rPr lang="en-IN" sz="2400" dirty="0"/>
              <a:t>M</a:t>
            </a:r>
            <a:r>
              <a:rPr lang="en-IN" sz="2400" dirty="0" smtClean="0"/>
              <a:t>anages </a:t>
            </a:r>
            <a:r>
              <a:rPr lang="en-IN" sz="2400" dirty="0"/>
              <a:t>the </a:t>
            </a:r>
            <a:r>
              <a:rPr lang="en-IN" sz="2400" dirty="0">
                <a:solidFill>
                  <a:srgbClr val="5430AA"/>
                </a:solidFill>
              </a:rPr>
              <a:t>RR-session</a:t>
            </a:r>
            <a:r>
              <a:rPr lang="en-IN" sz="2400" dirty="0"/>
              <a:t>, the time when a mobile is in a dedicated mode, and the radio channels including the allocation of dedicated channels.</a:t>
            </a:r>
            <a:endParaRPr lang="en-IN" sz="2400" b="1" dirty="0" smtClean="0"/>
          </a:p>
          <a:p>
            <a:pPr marL="457200" indent="-457200">
              <a:buFont typeface="+mj-lt"/>
              <a:buAutoNum type="arabicPeriod"/>
            </a:pPr>
            <a:r>
              <a:rPr lang="en-US" b="1" dirty="0" smtClean="0"/>
              <a:t>MM layer: </a:t>
            </a:r>
            <a:r>
              <a:rPr lang="en-IN" dirty="0"/>
              <a:t> </a:t>
            </a:r>
            <a:r>
              <a:rPr lang="en-IN" dirty="0" smtClean="0"/>
              <a:t>Stacked </a:t>
            </a:r>
            <a:r>
              <a:rPr lang="en-IN" dirty="0"/>
              <a:t>above the </a:t>
            </a:r>
            <a:r>
              <a:rPr lang="en-IN" dirty="0">
                <a:solidFill>
                  <a:srgbClr val="5430AA"/>
                </a:solidFill>
              </a:rPr>
              <a:t>RR layer</a:t>
            </a:r>
            <a:endParaRPr lang="en-US" b="1" dirty="0" smtClean="0">
              <a:solidFill>
                <a:srgbClr val="5430AA"/>
              </a:solidFill>
            </a:endParaRPr>
          </a:p>
        </p:txBody>
      </p:sp>
      <p:graphicFrame>
        <p:nvGraphicFramePr>
          <p:cNvPr id="4" name="Table 3">
            <a:extLst>
              <a:ext uri="{FF2B5EF4-FFF2-40B4-BE49-F238E27FC236}">
                <a16:creationId xmlns="" xmlns:a16="http://schemas.microsoft.com/office/drawing/2014/main" id="{7B7B7015-938E-D246-B13C-80E646E0A779}"/>
              </a:ext>
            </a:extLst>
          </p:cNvPr>
          <p:cNvGraphicFramePr>
            <a:graphicFrameLocks noGrp="1"/>
          </p:cNvGraphicFramePr>
          <p:nvPr>
            <p:extLst>
              <p:ext uri="{D42A27DB-BD31-4B8C-83A1-F6EECF244321}">
                <p14:modId xmlns:p14="http://schemas.microsoft.com/office/powerpoint/2010/main" val="15676526"/>
              </p:ext>
            </p:extLst>
          </p:nvPr>
        </p:nvGraphicFramePr>
        <p:xfrm>
          <a:off x="4876800" y="3944133"/>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err="1"/>
                        <a:t>LAPDm</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TDMA</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5" name="Straight Connector 4">
            <a:extLst>
              <a:ext uri="{FF2B5EF4-FFF2-40B4-BE49-F238E27FC236}">
                <a16:creationId xmlns="" xmlns:a16="http://schemas.microsoft.com/office/drawing/2014/main" id="{2A761E08-353D-EC4A-96FA-84498826A64D}"/>
              </a:ext>
            </a:extLst>
          </p:cNvPr>
          <p:cNvCxnSpPr/>
          <p:nvPr/>
        </p:nvCxnSpPr>
        <p:spPr>
          <a:xfrm>
            <a:off x="4876800" y="4325133"/>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7FB17597-0C0B-6346-9BEB-CA6187CD4C4B}"/>
              </a:ext>
            </a:extLst>
          </p:cNvPr>
          <p:cNvCxnSpPr/>
          <p:nvPr/>
        </p:nvCxnSpPr>
        <p:spPr>
          <a:xfrm>
            <a:off x="4876800" y="4782333"/>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 xmlns:a16="http://schemas.microsoft.com/office/drawing/2014/main" id="{3EF4A6EA-B244-E649-B954-AF4A541285C7}"/>
              </a:ext>
            </a:extLst>
          </p:cNvPr>
          <p:cNvGraphicFramePr>
            <a:graphicFrameLocks noGrp="1"/>
          </p:cNvGraphicFramePr>
          <p:nvPr>
            <p:extLst>
              <p:ext uri="{D42A27DB-BD31-4B8C-83A1-F6EECF244321}">
                <p14:modId xmlns:p14="http://schemas.microsoft.com/office/powerpoint/2010/main" val="734039334"/>
              </p:ext>
            </p:extLst>
          </p:nvPr>
        </p:nvGraphicFramePr>
        <p:xfrm>
          <a:off x="6705600" y="4976133"/>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RR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3256551014"/>
                  </a:ext>
                </a:extLst>
              </a:tr>
            </a:tbl>
          </a:graphicData>
        </a:graphic>
      </p:graphicFrame>
      <p:graphicFrame>
        <p:nvGraphicFramePr>
          <p:cNvPr id="8" name="Table 7">
            <a:extLst>
              <a:ext uri="{FF2B5EF4-FFF2-40B4-BE49-F238E27FC236}">
                <a16:creationId xmlns="" xmlns:a16="http://schemas.microsoft.com/office/drawing/2014/main" id="{B8BC138E-5036-6B48-A17D-6C6D5BC4FEC0}"/>
              </a:ext>
            </a:extLst>
          </p:cNvPr>
          <p:cNvGraphicFramePr>
            <a:graphicFrameLocks noGrp="1"/>
          </p:cNvGraphicFramePr>
          <p:nvPr>
            <p:extLst>
              <p:ext uri="{D42A27DB-BD31-4B8C-83A1-F6EECF244321}">
                <p14:modId xmlns:p14="http://schemas.microsoft.com/office/powerpoint/2010/main" val="880053274"/>
              </p:ext>
            </p:extLst>
          </p:nvPr>
        </p:nvGraphicFramePr>
        <p:xfrm>
          <a:off x="10820400" y="3944133"/>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9" name="Straight Connector 8">
            <a:extLst>
              <a:ext uri="{FF2B5EF4-FFF2-40B4-BE49-F238E27FC236}">
                <a16:creationId xmlns="" xmlns:a16="http://schemas.microsoft.com/office/drawing/2014/main" id="{246465E5-3E85-2541-BDEE-023D2A331149}"/>
              </a:ext>
            </a:extLst>
          </p:cNvPr>
          <p:cNvCxnSpPr/>
          <p:nvPr/>
        </p:nvCxnSpPr>
        <p:spPr>
          <a:xfrm>
            <a:off x="10820400" y="4325133"/>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A47F3689-3141-BB4B-A6A6-5E1A76024776}"/>
              </a:ext>
            </a:extLst>
          </p:cNvPr>
          <p:cNvCxnSpPr/>
          <p:nvPr/>
        </p:nvCxnSpPr>
        <p:spPr>
          <a:xfrm>
            <a:off x="10820400" y="4782333"/>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 xmlns:a16="http://schemas.microsoft.com/office/drawing/2014/main" id="{3B4C2D86-CAED-B44E-87C0-DC3D8A3BF276}"/>
              </a:ext>
            </a:extLst>
          </p:cNvPr>
          <p:cNvGraphicFramePr>
            <a:graphicFrameLocks noGrp="1"/>
          </p:cNvGraphicFramePr>
          <p:nvPr>
            <p:extLst>
              <p:ext uri="{D42A27DB-BD31-4B8C-83A1-F6EECF244321}">
                <p14:modId xmlns:p14="http://schemas.microsoft.com/office/powerpoint/2010/main" val="1285773215"/>
              </p:ext>
            </p:extLst>
          </p:nvPr>
        </p:nvGraphicFramePr>
        <p:xfrm>
          <a:off x="8763000" y="4976133"/>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BSSMAP</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12" name="Straight Connector 11">
            <a:extLst>
              <a:ext uri="{FF2B5EF4-FFF2-40B4-BE49-F238E27FC236}">
                <a16:creationId xmlns="" xmlns:a16="http://schemas.microsoft.com/office/drawing/2014/main" id="{C31175E4-6EFE-BA4A-8512-9D2BF6D6C049}"/>
              </a:ext>
            </a:extLst>
          </p:cNvPr>
          <p:cNvCxnSpPr>
            <a:cxnSpLocks/>
            <a:endCxn id="20" idx="2"/>
          </p:cNvCxnSpPr>
          <p:nvPr/>
        </p:nvCxnSpPr>
        <p:spPr>
          <a:xfrm flipV="1">
            <a:off x="6362700" y="4016588"/>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7AD57AC-3841-684F-916D-13DDAA3C2D16}"/>
              </a:ext>
            </a:extLst>
          </p:cNvPr>
          <p:cNvCxnSpPr>
            <a:cxnSpLocks/>
            <a:endCxn id="21" idx="2"/>
          </p:cNvCxnSpPr>
          <p:nvPr/>
        </p:nvCxnSpPr>
        <p:spPr>
          <a:xfrm flipV="1">
            <a:off x="10287000" y="3807788"/>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A44E1B47-7F91-164E-923B-871C5923B1B1}"/>
              </a:ext>
            </a:extLst>
          </p:cNvPr>
          <p:cNvCxnSpPr>
            <a:cxnSpLocks/>
          </p:cNvCxnSpPr>
          <p:nvPr/>
        </p:nvCxnSpPr>
        <p:spPr>
          <a:xfrm flipV="1">
            <a:off x="8305800" y="4782333"/>
            <a:ext cx="0" cy="127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43AEF5E8-F1C5-624A-A458-92A2DD30EE4E}"/>
              </a:ext>
            </a:extLst>
          </p:cNvPr>
          <p:cNvSpPr txBox="1"/>
          <p:nvPr/>
        </p:nvSpPr>
        <p:spPr>
          <a:xfrm>
            <a:off x="4724400" y="6115455"/>
            <a:ext cx="1600200" cy="338554"/>
          </a:xfrm>
          <a:prstGeom prst="rect">
            <a:avLst/>
          </a:prstGeom>
          <a:noFill/>
        </p:spPr>
        <p:txBody>
          <a:bodyPr wrap="square" rtlCol="0">
            <a:spAutoFit/>
          </a:bodyPr>
          <a:lstStyle/>
          <a:p>
            <a:r>
              <a:rPr lang="en-US" sz="1600" b="1" dirty="0"/>
              <a:t>Mobile Station</a:t>
            </a:r>
          </a:p>
        </p:txBody>
      </p:sp>
      <p:sp>
        <p:nvSpPr>
          <p:cNvPr id="16" name="TextBox 15">
            <a:extLst>
              <a:ext uri="{FF2B5EF4-FFF2-40B4-BE49-F238E27FC236}">
                <a16:creationId xmlns="" xmlns:a16="http://schemas.microsoft.com/office/drawing/2014/main" id="{B2AB0FF5-D1D4-0C47-8BCA-086A3DD61671}"/>
              </a:ext>
            </a:extLst>
          </p:cNvPr>
          <p:cNvSpPr txBox="1"/>
          <p:nvPr/>
        </p:nvSpPr>
        <p:spPr>
          <a:xfrm>
            <a:off x="6477000" y="6115455"/>
            <a:ext cx="1600200" cy="338554"/>
          </a:xfrm>
          <a:prstGeom prst="rect">
            <a:avLst/>
          </a:prstGeom>
          <a:noFill/>
        </p:spPr>
        <p:txBody>
          <a:bodyPr wrap="square" rtlCol="0">
            <a:spAutoFit/>
          </a:bodyPr>
          <a:lstStyle/>
          <a:p>
            <a:pPr algn="ctr"/>
            <a:r>
              <a:rPr lang="en-US" sz="1600" b="1" dirty="0"/>
              <a:t>BTS</a:t>
            </a:r>
          </a:p>
        </p:txBody>
      </p:sp>
      <p:sp>
        <p:nvSpPr>
          <p:cNvPr id="17" name="TextBox 16">
            <a:extLst>
              <a:ext uri="{FF2B5EF4-FFF2-40B4-BE49-F238E27FC236}">
                <a16:creationId xmlns="" xmlns:a16="http://schemas.microsoft.com/office/drawing/2014/main" id="{29A9F237-0CE3-7642-922D-40F2F3D7E40F}"/>
              </a:ext>
            </a:extLst>
          </p:cNvPr>
          <p:cNvSpPr txBox="1"/>
          <p:nvPr/>
        </p:nvSpPr>
        <p:spPr>
          <a:xfrm>
            <a:off x="8534400" y="6115455"/>
            <a:ext cx="1600200" cy="338554"/>
          </a:xfrm>
          <a:prstGeom prst="rect">
            <a:avLst/>
          </a:prstGeom>
          <a:noFill/>
        </p:spPr>
        <p:txBody>
          <a:bodyPr wrap="square" rtlCol="0">
            <a:spAutoFit/>
          </a:bodyPr>
          <a:lstStyle/>
          <a:p>
            <a:pPr algn="ctr"/>
            <a:r>
              <a:rPr lang="en-US" sz="1600" b="1" dirty="0"/>
              <a:t>BSC</a:t>
            </a:r>
          </a:p>
        </p:txBody>
      </p:sp>
      <p:sp>
        <p:nvSpPr>
          <p:cNvPr id="18" name="TextBox 17">
            <a:extLst>
              <a:ext uri="{FF2B5EF4-FFF2-40B4-BE49-F238E27FC236}">
                <a16:creationId xmlns="" xmlns:a16="http://schemas.microsoft.com/office/drawing/2014/main" id="{513B2B93-4C37-6A42-9C45-23E807CEF8C3}"/>
              </a:ext>
            </a:extLst>
          </p:cNvPr>
          <p:cNvSpPr txBox="1"/>
          <p:nvPr/>
        </p:nvSpPr>
        <p:spPr>
          <a:xfrm>
            <a:off x="10591800" y="6115455"/>
            <a:ext cx="1600200" cy="338554"/>
          </a:xfrm>
          <a:prstGeom prst="rect">
            <a:avLst/>
          </a:prstGeom>
          <a:noFill/>
        </p:spPr>
        <p:txBody>
          <a:bodyPr wrap="square" rtlCol="0">
            <a:spAutoFit/>
          </a:bodyPr>
          <a:lstStyle/>
          <a:p>
            <a:pPr algn="ctr"/>
            <a:r>
              <a:rPr lang="en-US" sz="1600" b="1" dirty="0"/>
              <a:t>MSC</a:t>
            </a:r>
          </a:p>
        </p:txBody>
      </p:sp>
      <p:sp>
        <p:nvSpPr>
          <p:cNvPr id="19" name="TextBox 18">
            <a:extLst>
              <a:ext uri="{FF2B5EF4-FFF2-40B4-BE49-F238E27FC236}">
                <a16:creationId xmlns="" xmlns:a16="http://schemas.microsoft.com/office/drawing/2014/main" id="{647DC356-A556-1941-8883-363300DBA042}"/>
              </a:ext>
            </a:extLst>
          </p:cNvPr>
          <p:cNvSpPr txBox="1"/>
          <p:nvPr/>
        </p:nvSpPr>
        <p:spPr>
          <a:xfrm>
            <a:off x="7520214" y="4460583"/>
            <a:ext cx="1600200" cy="338554"/>
          </a:xfrm>
          <a:prstGeom prst="rect">
            <a:avLst/>
          </a:prstGeom>
          <a:noFill/>
        </p:spPr>
        <p:txBody>
          <a:bodyPr wrap="square" rtlCol="0">
            <a:spAutoFit/>
          </a:bodyPr>
          <a:lstStyle/>
          <a:p>
            <a:pPr algn="ctr"/>
            <a:r>
              <a:rPr lang="en-US" sz="1600" dirty="0" err="1"/>
              <a:t>Abis</a:t>
            </a:r>
            <a:endParaRPr lang="en-US" sz="1600" dirty="0"/>
          </a:p>
        </p:txBody>
      </p:sp>
      <p:sp>
        <p:nvSpPr>
          <p:cNvPr id="20" name="TextBox 19">
            <a:extLst>
              <a:ext uri="{FF2B5EF4-FFF2-40B4-BE49-F238E27FC236}">
                <a16:creationId xmlns="" xmlns:a16="http://schemas.microsoft.com/office/drawing/2014/main" id="{A982CF4B-D0AE-3D4F-B043-154E0F778FF9}"/>
              </a:ext>
            </a:extLst>
          </p:cNvPr>
          <p:cNvSpPr txBox="1"/>
          <p:nvPr/>
        </p:nvSpPr>
        <p:spPr>
          <a:xfrm>
            <a:off x="5562600" y="3678034"/>
            <a:ext cx="1600200" cy="338554"/>
          </a:xfrm>
          <a:prstGeom prst="rect">
            <a:avLst/>
          </a:prstGeom>
          <a:noFill/>
        </p:spPr>
        <p:txBody>
          <a:bodyPr wrap="square" rtlCol="0">
            <a:spAutoFit/>
          </a:bodyPr>
          <a:lstStyle/>
          <a:p>
            <a:pPr algn="ctr"/>
            <a:r>
              <a:rPr lang="en-US" sz="1600" dirty="0"/>
              <a:t>Um</a:t>
            </a:r>
          </a:p>
        </p:txBody>
      </p:sp>
      <p:sp>
        <p:nvSpPr>
          <p:cNvPr id="21" name="TextBox 20">
            <a:extLst>
              <a:ext uri="{FF2B5EF4-FFF2-40B4-BE49-F238E27FC236}">
                <a16:creationId xmlns="" xmlns:a16="http://schemas.microsoft.com/office/drawing/2014/main" id="{7EF7B812-7A97-C744-B4AB-FD34D629FE3F}"/>
              </a:ext>
            </a:extLst>
          </p:cNvPr>
          <p:cNvSpPr txBox="1"/>
          <p:nvPr/>
        </p:nvSpPr>
        <p:spPr>
          <a:xfrm>
            <a:off x="9486900" y="3469234"/>
            <a:ext cx="1600200" cy="338554"/>
          </a:xfrm>
          <a:prstGeom prst="rect">
            <a:avLst/>
          </a:prstGeom>
          <a:noFill/>
        </p:spPr>
        <p:txBody>
          <a:bodyPr wrap="square" rtlCol="0">
            <a:spAutoFit/>
          </a:bodyPr>
          <a:lstStyle/>
          <a:p>
            <a:pPr algn="ctr"/>
            <a:r>
              <a:rPr lang="en-US" sz="1600" dirty="0"/>
              <a:t>A</a:t>
            </a:r>
          </a:p>
        </p:txBody>
      </p:sp>
      <p:sp>
        <p:nvSpPr>
          <p:cNvPr id="22" name="TextBox 21">
            <a:extLst>
              <a:ext uri="{FF2B5EF4-FFF2-40B4-BE49-F238E27FC236}">
                <a16:creationId xmlns="" xmlns:a16="http://schemas.microsoft.com/office/drawing/2014/main" id="{042FB1D4-7D60-EE43-9538-2FCDC2F6D922}"/>
              </a:ext>
            </a:extLst>
          </p:cNvPr>
          <p:cNvSpPr txBox="1"/>
          <p:nvPr/>
        </p:nvSpPr>
        <p:spPr>
          <a:xfrm>
            <a:off x="4000499" y="4336789"/>
            <a:ext cx="937077" cy="584775"/>
          </a:xfrm>
          <a:prstGeom prst="rect">
            <a:avLst/>
          </a:prstGeom>
          <a:noFill/>
        </p:spPr>
        <p:txBody>
          <a:bodyPr wrap="square" rtlCol="0">
            <a:spAutoFit/>
          </a:bodyPr>
          <a:lstStyle/>
          <a:p>
            <a:pPr algn="ctr"/>
            <a:r>
              <a:rPr lang="en-US" sz="1600" dirty="0"/>
              <a:t>GSM </a:t>
            </a:r>
          </a:p>
          <a:p>
            <a:pPr algn="ctr"/>
            <a:r>
              <a:rPr lang="en-US" sz="1600" dirty="0"/>
              <a:t>Layer 3</a:t>
            </a:r>
          </a:p>
        </p:txBody>
      </p:sp>
      <p:sp>
        <p:nvSpPr>
          <p:cNvPr id="23" name="TextBox 22">
            <a:extLst>
              <a:ext uri="{FF2B5EF4-FFF2-40B4-BE49-F238E27FC236}">
                <a16:creationId xmlns="" xmlns:a16="http://schemas.microsoft.com/office/drawing/2014/main" id="{136890B4-1BBC-0C49-ABB2-D57EFDDB1AD9}"/>
              </a:ext>
            </a:extLst>
          </p:cNvPr>
          <p:cNvSpPr txBox="1"/>
          <p:nvPr/>
        </p:nvSpPr>
        <p:spPr>
          <a:xfrm>
            <a:off x="4008212" y="5358179"/>
            <a:ext cx="937077" cy="338554"/>
          </a:xfrm>
          <a:prstGeom prst="rect">
            <a:avLst/>
          </a:prstGeom>
          <a:noFill/>
        </p:spPr>
        <p:txBody>
          <a:bodyPr wrap="square" rtlCol="0">
            <a:spAutoFit/>
          </a:bodyPr>
          <a:lstStyle/>
          <a:p>
            <a:pPr algn="ctr"/>
            <a:r>
              <a:rPr lang="en-US" sz="1600" dirty="0"/>
              <a:t> Layer 2</a:t>
            </a:r>
          </a:p>
        </p:txBody>
      </p:sp>
      <p:sp>
        <p:nvSpPr>
          <p:cNvPr id="24" name="TextBox 23">
            <a:extLst>
              <a:ext uri="{FF2B5EF4-FFF2-40B4-BE49-F238E27FC236}">
                <a16:creationId xmlns="" xmlns:a16="http://schemas.microsoft.com/office/drawing/2014/main" id="{C9AF4A1D-8F9B-AF40-8F28-4502166FA032}"/>
              </a:ext>
            </a:extLst>
          </p:cNvPr>
          <p:cNvSpPr txBox="1"/>
          <p:nvPr/>
        </p:nvSpPr>
        <p:spPr>
          <a:xfrm>
            <a:off x="4000499" y="5721480"/>
            <a:ext cx="937077" cy="338554"/>
          </a:xfrm>
          <a:prstGeom prst="rect">
            <a:avLst/>
          </a:prstGeom>
          <a:noFill/>
        </p:spPr>
        <p:txBody>
          <a:bodyPr wrap="square" rtlCol="0">
            <a:spAutoFit/>
          </a:bodyPr>
          <a:lstStyle/>
          <a:p>
            <a:pPr algn="ctr"/>
            <a:r>
              <a:rPr lang="en-US" sz="1600" dirty="0"/>
              <a:t> Layer 1</a:t>
            </a:r>
          </a:p>
        </p:txBody>
      </p:sp>
      <p:sp>
        <p:nvSpPr>
          <p:cNvPr id="26" name="Rectangle 25"/>
          <p:cNvSpPr/>
          <p:nvPr/>
        </p:nvSpPr>
        <p:spPr>
          <a:xfrm>
            <a:off x="-55807" y="3409820"/>
            <a:ext cx="4018208" cy="3296928"/>
          </a:xfrm>
          <a:prstGeom prst="rect">
            <a:avLst/>
          </a:prstGeom>
        </p:spPr>
        <p:txBody>
          <a:bodyPr wrap="square">
            <a:spAutoFit/>
          </a:bodyPr>
          <a:lstStyle/>
          <a:p>
            <a:pPr marL="1001712" lvl="1" indent="-457200" algn="just">
              <a:lnSpc>
                <a:spcPct val="119000"/>
              </a:lnSpc>
              <a:spcBef>
                <a:spcPts val="500"/>
              </a:spcBef>
              <a:buClr>
                <a:srgbClr val="5430AA"/>
              </a:buClr>
              <a:buFont typeface="Wingdings 3" panose="05040102010807070707" pitchFamily="18" charset="2"/>
              <a:buChar char=""/>
            </a:pPr>
            <a:r>
              <a:rPr lang="en-IN" sz="2400" dirty="0">
                <a:solidFill>
                  <a:srgbClr val="212121"/>
                </a:solidFill>
              </a:rPr>
              <a:t>Handles the functions that arise from the </a:t>
            </a:r>
            <a:r>
              <a:rPr lang="en-IN" sz="2400" dirty="0">
                <a:solidFill>
                  <a:srgbClr val="5430AA"/>
                </a:solidFill>
              </a:rPr>
              <a:t>mobility</a:t>
            </a:r>
            <a:r>
              <a:rPr lang="en-IN" sz="2400" dirty="0">
                <a:solidFill>
                  <a:srgbClr val="212121"/>
                </a:solidFill>
              </a:rPr>
              <a:t> of the subscriber</a:t>
            </a:r>
          </a:p>
          <a:p>
            <a:pPr marL="1001712" lvl="1" indent="-457200" algn="just">
              <a:lnSpc>
                <a:spcPct val="119000"/>
              </a:lnSpc>
              <a:spcBef>
                <a:spcPts val="500"/>
              </a:spcBef>
              <a:buClr>
                <a:srgbClr val="5430AA"/>
              </a:buClr>
              <a:buFont typeface="Wingdings 3" panose="05040102010807070707" pitchFamily="18" charset="2"/>
              <a:buChar char=""/>
            </a:pPr>
            <a:r>
              <a:rPr lang="en-IN" sz="2400" dirty="0">
                <a:solidFill>
                  <a:srgbClr val="5430AA"/>
                </a:solidFill>
              </a:rPr>
              <a:t>Authentication</a:t>
            </a:r>
            <a:r>
              <a:rPr lang="en-IN" sz="2400" dirty="0">
                <a:solidFill>
                  <a:srgbClr val="212121"/>
                </a:solidFill>
              </a:rPr>
              <a:t> and </a:t>
            </a:r>
            <a:r>
              <a:rPr lang="en-IN" sz="2400" dirty="0">
                <a:solidFill>
                  <a:srgbClr val="5430AA"/>
                </a:solidFill>
              </a:rPr>
              <a:t>security</a:t>
            </a:r>
            <a:r>
              <a:rPr lang="en-IN" sz="2400" dirty="0">
                <a:solidFill>
                  <a:srgbClr val="212121"/>
                </a:solidFill>
              </a:rPr>
              <a:t> aspects</a:t>
            </a:r>
          </a:p>
          <a:p>
            <a:pPr marL="1001712" lvl="1" indent="-457200" algn="just">
              <a:lnSpc>
                <a:spcPct val="119000"/>
              </a:lnSpc>
              <a:spcBef>
                <a:spcPts val="500"/>
              </a:spcBef>
              <a:buClr>
                <a:srgbClr val="5430AA"/>
              </a:buClr>
              <a:buFont typeface="Wingdings 3" panose="05040102010807070707" pitchFamily="18" charset="2"/>
              <a:buChar char=""/>
            </a:pPr>
            <a:r>
              <a:rPr lang="en-IN" sz="2400" dirty="0">
                <a:solidFill>
                  <a:srgbClr val="5430AA"/>
                </a:solidFill>
              </a:rPr>
              <a:t>Location</a:t>
            </a:r>
            <a:r>
              <a:rPr lang="en-IN" sz="2400" dirty="0">
                <a:solidFill>
                  <a:srgbClr val="212121"/>
                </a:solidFill>
              </a:rPr>
              <a:t> management </a:t>
            </a:r>
            <a:endParaRPr lang="en-IN" sz="2400" b="1" dirty="0">
              <a:solidFill>
                <a:srgbClr val="212121"/>
              </a:solidFill>
            </a:endParaRPr>
          </a:p>
        </p:txBody>
      </p:sp>
    </p:spTree>
    <p:extLst>
      <p:ext uri="{BB962C8B-B14F-4D97-AF65-F5344CB8AC3E}">
        <p14:creationId xmlns:p14="http://schemas.microsoft.com/office/powerpoint/2010/main" val="111666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6">
                                            <p:txEl>
                                              <p:pRg st="0" end="0"/>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6">
                                            <p:txEl>
                                              <p:pRg st="1" end="1"/>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Network aspects in GSM</a:t>
            </a:r>
            <a:r>
              <a:rPr lang="en-IN" dirty="0" smtClean="0"/>
              <a:t>: Signalling </a:t>
            </a:r>
            <a:r>
              <a:rPr lang="en-IN" dirty="0"/>
              <a:t>Protocol </a:t>
            </a:r>
            <a:r>
              <a:rPr lang="en-IN" dirty="0" smtClean="0"/>
              <a:t>Structure</a:t>
            </a:r>
            <a:endParaRPr lang="en-IN" dirty="0"/>
          </a:p>
        </p:txBody>
      </p:sp>
      <p:sp>
        <p:nvSpPr>
          <p:cNvPr id="25" name="Content Placeholder 24"/>
          <p:cNvSpPr>
            <a:spLocks noGrp="1"/>
          </p:cNvSpPr>
          <p:nvPr>
            <p:ph idx="1"/>
          </p:nvPr>
        </p:nvSpPr>
        <p:spPr>
          <a:xfrm>
            <a:off x="0" y="766622"/>
            <a:ext cx="11929641" cy="5590565"/>
          </a:xfrm>
        </p:spPr>
        <p:txBody>
          <a:bodyPr/>
          <a:lstStyle/>
          <a:p>
            <a:pPr marL="0" indent="0">
              <a:buNone/>
            </a:pPr>
            <a:r>
              <a:rPr lang="en-IN" b="1" dirty="0" smtClean="0"/>
              <a:t>MS Protocols</a:t>
            </a:r>
          </a:p>
          <a:p>
            <a:pPr marL="457200" indent="-457200">
              <a:buFont typeface="+mj-lt"/>
              <a:buAutoNum type="arabicPeriod" startAt="3"/>
            </a:pPr>
            <a:r>
              <a:rPr lang="en-US" b="1" dirty="0" smtClean="0"/>
              <a:t>CM Layer: </a:t>
            </a:r>
            <a:r>
              <a:rPr lang="en-IN" dirty="0"/>
              <a:t> </a:t>
            </a:r>
            <a:r>
              <a:rPr lang="en-IN" dirty="0" smtClean="0"/>
              <a:t>Call Management(CM) is </a:t>
            </a:r>
            <a:r>
              <a:rPr lang="en-IN" dirty="0" smtClean="0">
                <a:solidFill>
                  <a:srgbClr val="5430AA"/>
                </a:solidFill>
              </a:rPr>
              <a:t>topmost </a:t>
            </a:r>
            <a:r>
              <a:rPr lang="en-IN" dirty="0"/>
              <a:t>layer of the GSM protocol stack</a:t>
            </a:r>
            <a:endParaRPr lang="en-US" b="1" dirty="0" smtClean="0"/>
          </a:p>
          <a:p>
            <a:pPr marL="1001712" lvl="1" indent="-457200"/>
            <a:r>
              <a:rPr lang="en-IN" sz="2400" dirty="0"/>
              <a:t>R</a:t>
            </a:r>
            <a:r>
              <a:rPr lang="en-IN" sz="2400" dirty="0" smtClean="0"/>
              <a:t>esponsible </a:t>
            </a:r>
            <a:r>
              <a:rPr lang="en-IN" sz="2400" dirty="0">
                <a:solidFill>
                  <a:srgbClr val="5430AA"/>
                </a:solidFill>
              </a:rPr>
              <a:t>for Call Control, Supplementary Service Management,</a:t>
            </a:r>
            <a:r>
              <a:rPr lang="en-IN" sz="2400" dirty="0"/>
              <a:t> and </a:t>
            </a:r>
            <a:r>
              <a:rPr lang="en-IN" sz="2400" dirty="0">
                <a:solidFill>
                  <a:srgbClr val="5430AA"/>
                </a:solidFill>
              </a:rPr>
              <a:t>Short Message Service Management</a:t>
            </a:r>
            <a:r>
              <a:rPr lang="en-IN" sz="2400" dirty="0" smtClean="0">
                <a:solidFill>
                  <a:srgbClr val="5430AA"/>
                </a:solidFill>
              </a:rPr>
              <a:t>.</a:t>
            </a:r>
          </a:p>
          <a:p>
            <a:pPr marL="1001712" lvl="1" indent="-457200"/>
            <a:r>
              <a:rPr lang="en-IN" sz="2400" dirty="0">
                <a:solidFill>
                  <a:srgbClr val="212121"/>
                </a:solidFill>
              </a:rPr>
              <a:t>Handles </a:t>
            </a:r>
            <a:r>
              <a:rPr lang="en-IN" sz="2400" dirty="0" smtClean="0">
                <a:solidFill>
                  <a:srgbClr val="5430AA"/>
                </a:solidFill>
              </a:rPr>
              <a:t>call </a:t>
            </a:r>
            <a:r>
              <a:rPr lang="en-IN" sz="2400" dirty="0">
                <a:solidFill>
                  <a:srgbClr val="5430AA"/>
                </a:solidFill>
              </a:rPr>
              <a:t>establishment</a:t>
            </a:r>
            <a:r>
              <a:rPr lang="en-IN" sz="2400" dirty="0"/>
              <a:t>, </a:t>
            </a:r>
            <a:r>
              <a:rPr lang="en-IN" sz="2400" dirty="0">
                <a:solidFill>
                  <a:srgbClr val="5430AA"/>
                </a:solidFill>
              </a:rPr>
              <a:t>selection</a:t>
            </a:r>
            <a:r>
              <a:rPr lang="en-IN" sz="2400" dirty="0"/>
              <a:t> of the type of service (including alternating between services during a call), and </a:t>
            </a:r>
            <a:r>
              <a:rPr lang="en-IN" sz="2400" dirty="0">
                <a:solidFill>
                  <a:srgbClr val="5430AA"/>
                </a:solidFill>
              </a:rPr>
              <a:t>call release</a:t>
            </a:r>
            <a:r>
              <a:rPr lang="en-IN" sz="2400" dirty="0" smtClean="0"/>
              <a:t>.</a:t>
            </a:r>
          </a:p>
          <a:p>
            <a:pPr marL="457200" lvl="0" indent="-457200">
              <a:buFont typeface="+mj-lt"/>
              <a:buAutoNum type="arabicPeriod" startAt="3"/>
            </a:pPr>
            <a:r>
              <a:rPr lang="en-US" b="1" dirty="0" err="1" smtClean="0">
                <a:solidFill>
                  <a:srgbClr val="212121"/>
                </a:solidFill>
              </a:rPr>
              <a:t>LADPm</a:t>
            </a:r>
            <a:r>
              <a:rPr lang="en-US" b="1" dirty="0" smtClean="0">
                <a:solidFill>
                  <a:srgbClr val="212121"/>
                </a:solidFill>
              </a:rPr>
              <a:t>: </a:t>
            </a:r>
            <a:r>
              <a:rPr lang="en-US" dirty="0" smtClean="0">
                <a:solidFill>
                  <a:srgbClr val="212121"/>
                </a:solidFill>
              </a:rPr>
              <a:t>Lightweight Authentication and Delegation Protocol</a:t>
            </a:r>
            <a:r>
              <a:rPr lang="en-IN" dirty="0">
                <a:solidFill>
                  <a:srgbClr val="212121"/>
                </a:solidFill>
              </a:rPr>
              <a:t> </a:t>
            </a:r>
            <a:endParaRPr lang="en-US" dirty="0" smtClean="0"/>
          </a:p>
        </p:txBody>
      </p:sp>
      <p:graphicFrame>
        <p:nvGraphicFramePr>
          <p:cNvPr id="4" name="Table 3">
            <a:extLst>
              <a:ext uri="{FF2B5EF4-FFF2-40B4-BE49-F238E27FC236}">
                <a16:creationId xmlns="" xmlns:a16="http://schemas.microsoft.com/office/drawing/2014/main" id="{7B7B7015-938E-D246-B13C-80E646E0A779}"/>
              </a:ext>
            </a:extLst>
          </p:cNvPr>
          <p:cNvGraphicFramePr>
            <a:graphicFrameLocks noGrp="1"/>
          </p:cNvGraphicFramePr>
          <p:nvPr>
            <p:extLst/>
          </p:nvPr>
        </p:nvGraphicFramePr>
        <p:xfrm>
          <a:off x="4876800" y="3944133"/>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err="1"/>
                        <a:t>LAPDm</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TDMA</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5" name="Straight Connector 4">
            <a:extLst>
              <a:ext uri="{FF2B5EF4-FFF2-40B4-BE49-F238E27FC236}">
                <a16:creationId xmlns="" xmlns:a16="http://schemas.microsoft.com/office/drawing/2014/main" id="{2A761E08-353D-EC4A-96FA-84498826A64D}"/>
              </a:ext>
            </a:extLst>
          </p:cNvPr>
          <p:cNvCxnSpPr/>
          <p:nvPr/>
        </p:nvCxnSpPr>
        <p:spPr>
          <a:xfrm>
            <a:off x="4876800" y="4325133"/>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7FB17597-0C0B-6346-9BEB-CA6187CD4C4B}"/>
              </a:ext>
            </a:extLst>
          </p:cNvPr>
          <p:cNvCxnSpPr/>
          <p:nvPr/>
        </p:nvCxnSpPr>
        <p:spPr>
          <a:xfrm>
            <a:off x="4876800" y="4782333"/>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 xmlns:a16="http://schemas.microsoft.com/office/drawing/2014/main" id="{3EF4A6EA-B244-E649-B954-AF4A541285C7}"/>
              </a:ext>
            </a:extLst>
          </p:cNvPr>
          <p:cNvGraphicFramePr>
            <a:graphicFrameLocks noGrp="1"/>
          </p:cNvGraphicFramePr>
          <p:nvPr>
            <p:extLst/>
          </p:nvPr>
        </p:nvGraphicFramePr>
        <p:xfrm>
          <a:off x="6705600" y="4976133"/>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RR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3256551014"/>
                  </a:ext>
                </a:extLst>
              </a:tr>
            </a:tbl>
          </a:graphicData>
        </a:graphic>
      </p:graphicFrame>
      <p:graphicFrame>
        <p:nvGraphicFramePr>
          <p:cNvPr id="8" name="Table 7">
            <a:extLst>
              <a:ext uri="{FF2B5EF4-FFF2-40B4-BE49-F238E27FC236}">
                <a16:creationId xmlns="" xmlns:a16="http://schemas.microsoft.com/office/drawing/2014/main" id="{B8BC138E-5036-6B48-A17D-6C6D5BC4FEC0}"/>
              </a:ext>
            </a:extLst>
          </p:cNvPr>
          <p:cNvGraphicFramePr>
            <a:graphicFrameLocks noGrp="1"/>
          </p:cNvGraphicFramePr>
          <p:nvPr>
            <p:extLst/>
          </p:nvPr>
        </p:nvGraphicFramePr>
        <p:xfrm>
          <a:off x="10820400" y="3944133"/>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9" name="Straight Connector 8">
            <a:extLst>
              <a:ext uri="{FF2B5EF4-FFF2-40B4-BE49-F238E27FC236}">
                <a16:creationId xmlns="" xmlns:a16="http://schemas.microsoft.com/office/drawing/2014/main" id="{246465E5-3E85-2541-BDEE-023D2A331149}"/>
              </a:ext>
            </a:extLst>
          </p:cNvPr>
          <p:cNvCxnSpPr/>
          <p:nvPr/>
        </p:nvCxnSpPr>
        <p:spPr>
          <a:xfrm>
            <a:off x="10820400" y="4325133"/>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A47F3689-3141-BB4B-A6A6-5E1A76024776}"/>
              </a:ext>
            </a:extLst>
          </p:cNvPr>
          <p:cNvCxnSpPr/>
          <p:nvPr/>
        </p:nvCxnSpPr>
        <p:spPr>
          <a:xfrm>
            <a:off x="10820400" y="4782333"/>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 xmlns:a16="http://schemas.microsoft.com/office/drawing/2014/main" id="{3B4C2D86-CAED-B44E-87C0-DC3D8A3BF276}"/>
              </a:ext>
            </a:extLst>
          </p:cNvPr>
          <p:cNvGraphicFramePr>
            <a:graphicFrameLocks noGrp="1"/>
          </p:cNvGraphicFramePr>
          <p:nvPr>
            <p:extLst/>
          </p:nvPr>
        </p:nvGraphicFramePr>
        <p:xfrm>
          <a:off x="8763000" y="4976133"/>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BSSMAP</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12" name="Straight Connector 11">
            <a:extLst>
              <a:ext uri="{FF2B5EF4-FFF2-40B4-BE49-F238E27FC236}">
                <a16:creationId xmlns="" xmlns:a16="http://schemas.microsoft.com/office/drawing/2014/main" id="{C31175E4-6EFE-BA4A-8512-9D2BF6D6C049}"/>
              </a:ext>
            </a:extLst>
          </p:cNvPr>
          <p:cNvCxnSpPr>
            <a:cxnSpLocks/>
            <a:endCxn id="20" idx="2"/>
          </p:cNvCxnSpPr>
          <p:nvPr/>
        </p:nvCxnSpPr>
        <p:spPr>
          <a:xfrm flipV="1">
            <a:off x="6374267" y="4182943"/>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7AD57AC-3841-684F-916D-13DDAA3C2D16}"/>
              </a:ext>
            </a:extLst>
          </p:cNvPr>
          <p:cNvCxnSpPr>
            <a:cxnSpLocks/>
            <a:endCxn id="21" idx="2"/>
          </p:cNvCxnSpPr>
          <p:nvPr/>
        </p:nvCxnSpPr>
        <p:spPr>
          <a:xfrm flipV="1">
            <a:off x="10287000" y="3807788"/>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A44E1B47-7F91-164E-923B-871C5923B1B1}"/>
              </a:ext>
            </a:extLst>
          </p:cNvPr>
          <p:cNvCxnSpPr>
            <a:cxnSpLocks/>
          </p:cNvCxnSpPr>
          <p:nvPr/>
        </p:nvCxnSpPr>
        <p:spPr>
          <a:xfrm flipV="1">
            <a:off x="8305800" y="4782333"/>
            <a:ext cx="0" cy="127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43AEF5E8-F1C5-624A-A458-92A2DD30EE4E}"/>
              </a:ext>
            </a:extLst>
          </p:cNvPr>
          <p:cNvSpPr txBox="1"/>
          <p:nvPr/>
        </p:nvSpPr>
        <p:spPr>
          <a:xfrm>
            <a:off x="4724400" y="6115455"/>
            <a:ext cx="1600200" cy="338554"/>
          </a:xfrm>
          <a:prstGeom prst="rect">
            <a:avLst/>
          </a:prstGeom>
          <a:noFill/>
        </p:spPr>
        <p:txBody>
          <a:bodyPr wrap="square" rtlCol="0">
            <a:spAutoFit/>
          </a:bodyPr>
          <a:lstStyle/>
          <a:p>
            <a:r>
              <a:rPr lang="en-US" sz="1600" b="1" dirty="0"/>
              <a:t>Mobile Station</a:t>
            </a:r>
          </a:p>
        </p:txBody>
      </p:sp>
      <p:sp>
        <p:nvSpPr>
          <p:cNvPr id="16" name="TextBox 15">
            <a:extLst>
              <a:ext uri="{FF2B5EF4-FFF2-40B4-BE49-F238E27FC236}">
                <a16:creationId xmlns="" xmlns:a16="http://schemas.microsoft.com/office/drawing/2014/main" id="{B2AB0FF5-D1D4-0C47-8BCA-086A3DD61671}"/>
              </a:ext>
            </a:extLst>
          </p:cNvPr>
          <p:cNvSpPr txBox="1"/>
          <p:nvPr/>
        </p:nvSpPr>
        <p:spPr>
          <a:xfrm>
            <a:off x="6477000" y="6115455"/>
            <a:ext cx="1600200" cy="338554"/>
          </a:xfrm>
          <a:prstGeom prst="rect">
            <a:avLst/>
          </a:prstGeom>
          <a:noFill/>
        </p:spPr>
        <p:txBody>
          <a:bodyPr wrap="square" rtlCol="0">
            <a:spAutoFit/>
          </a:bodyPr>
          <a:lstStyle/>
          <a:p>
            <a:pPr algn="ctr"/>
            <a:r>
              <a:rPr lang="en-US" sz="1600" b="1" dirty="0"/>
              <a:t>BTS</a:t>
            </a:r>
          </a:p>
        </p:txBody>
      </p:sp>
      <p:sp>
        <p:nvSpPr>
          <p:cNvPr id="17" name="TextBox 16">
            <a:extLst>
              <a:ext uri="{FF2B5EF4-FFF2-40B4-BE49-F238E27FC236}">
                <a16:creationId xmlns="" xmlns:a16="http://schemas.microsoft.com/office/drawing/2014/main" id="{29A9F237-0CE3-7642-922D-40F2F3D7E40F}"/>
              </a:ext>
            </a:extLst>
          </p:cNvPr>
          <p:cNvSpPr txBox="1"/>
          <p:nvPr/>
        </p:nvSpPr>
        <p:spPr>
          <a:xfrm>
            <a:off x="8534400" y="6115455"/>
            <a:ext cx="1600200" cy="338554"/>
          </a:xfrm>
          <a:prstGeom prst="rect">
            <a:avLst/>
          </a:prstGeom>
          <a:noFill/>
        </p:spPr>
        <p:txBody>
          <a:bodyPr wrap="square" rtlCol="0">
            <a:spAutoFit/>
          </a:bodyPr>
          <a:lstStyle/>
          <a:p>
            <a:pPr algn="ctr"/>
            <a:r>
              <a:rPr lang="en-US" sz="1600" b="1" dirty="0"/>
              <a:t>BSC</a:t>
            </a:r>
          </a:p>
        </p:txBody>
      </p:sp>
      <p:sp>
        <p:nvSpPr>
          <p:cNvPr id="18" name="TextBox 17">
            <a:extLst>
              <a:ext uri="{FF2B5EF4-FFF2-40B4-BE49-F238E27FC236}">
                <a16:creationId xmlns="" xmlns:a16="http://schemas.microsoft.com/office/drawing/2014/main" id="{513B2B93-4C37-6A42-9C45-23E807CEF8C3}"/>
              </a:ext>
            </a:extLst>
          </p:cNvPr>
          <p:cNvSpPr txBox="1"/>
          <p:nvPr/>
        </p:nvSpPr>
        <p:spPr>
          <a:xfrm>
            <a:off x="10591800" y="6115455"/>
            <a:ext cx="1600200" cy="338554"/>
          </a:xfrm>
          <a:prstGeom prst="rect">
            <a:avLst/>
          </a:prstGeom>
          <a:noFill/>
        </p:spPr>
        <p:txBody>
          <a:bodyPr wrap="square" rtlCol="0">
            <a:spAutoFit/>
          </a:bodyPr>
          <a:lstStyle/>
          <a:p>
            <a:pPr algn="ctr"/>
            <a:r>
              <a:rPr lang="en-US" sz="1600" b="1" dirty="0"/>
              <a:t>MSC</a:t>
            </a:r>
          </a:p>
        </p:txBody>
      </p:sp>
      <p:sp>
        <p:nvSpPr>
          <p:cNvPr id="19" name="TextBox 18">
            <a:extLst>
              <a:ext uri="{FF2B5EF4-FFF2-40B4-BE49-F238E27FC236}">
                <a16:creationId xmlns="" xmlns:a16="http://schemas.microsoft.com/office/drawing/2014/main" id="{647DC356-A556-1941-8883-363300DBA042}"/>
              </a:ext>
            </a:extLst>
          </p:cNvPr>
          <p:cNvSpPr txBox="1"/>
          <p:nvPr/>
        </p:nvSpPr>
        <p:spPr>
          <a:xfrm>
            <a:off x="7520214" y="4460583"/>
            <a:ext cx="1600200" cy="338554"/>
          </a:xfrm>
          <a:prstGeom prst="rect">
            <a:avLst/>
          </a:prstGeom>
          <a:noFill/>
        </p:spPr>
        <p:txBody>
          <a:bodyPr wrap="square" rtlCol="0">
            <a:spAutoFit/>
          </a:bodyPr>
          <a:lstStyle/>
          <a:p>
            <a:pPr algn="ctr"/>
            <a:r>
              <a:rPr lang="en-US" sz="1600" dirty="0" err="1"/>
              <a:t>Abis</a:t>
            </a:r>
            <a:endParaRPr lang="en-US" sz="1600" dirty="0"/>
          </a:p>
        </p:txBody>
      </p:sp>
      <p:sp>
        <p:nvSpPr>
          <p:cNvPr id="20" name="TextBox 19">
            <a:extLst>
              <a:ext uri="{FF2B5EF4-FFF2-40B4-BE49-F238E27FC236}">
                <a16:creationId xmlns="" xmlns:a16="http://schemas.microsoft.com/office/drawing/2014/main" id="{A982CF4B-D0AE-3D4F-B043-154E0F778FF9}"/>
              </a:ext>
            </a:extLst>
          </p:cNvPr>
          <p:cNvSpPr txBox="1"/>
          <p:nvPr/>
        </p:nvSpPr>
        <p:spPr>
          <a:xfrm>
            <a:off x="5574167" y="3844389"/>
            <a:ext cx="1600200" cy="338554"/>
          </a:xfrm>
          <a:prstGeom prst="rect">
            <a:avLst/>
          </a:prstGeom>
          <a:noFill/>
        </p:spPr>
        <p:txBody>
          <a:bodyPr wrap="square" rtlCol="0">
            <a:spAutoFit/>
          </a:bodyPr>
          <a:lstStyle/>
          <a:p>
            <a:pPr algn="ctr"/>
            <a:r>
              <a:rPr lang="en-US" sz="1600" dirty="0"/>
              <a:t>Um</a:t>
            </a:r>
          </a:p>
        </p:txBody>
      </p:sp>
      <p:sp>
        <p:nvSpPr>
          <p:cNvPr id="21" name="TextBox 20">
            <a:extLst>
              <a:ext uri="{FF2B5EF4-FFF2-40B4-BE49-F238E27FC236}">
                <a16:creationId xmlns="" xmlns:a16="http://schemas.microsoft.com/office/drawing/2014/main" id="{7EF7B812-7A97-C744-B4AB-FD34D629FE3F}"/>
              </a:ext>
            </a:extLst>
          </p:cNvPr>
          <p:cNvSpPr txBox="1"/>
          <p:nvPr/>
        </p:nvSpPr>
        <p:spPr>
          <a:xfrm>
            <a:off x="9486900" y="3469234"/>
            <a:ext cx="1600200" cy="338554"/>
          </a:xfrm>
          <a:prstGeom prst="rect">
            <a:avLst/>
          </a:prstGeom>
          <a:noFill/>
        </p:spPr>
        <p:txBody>
          <a:bodyPr wrap="square" rtlCol="0">
            <a:spAutoFit/>
          </a:bodyPr>
          <a:lstStyle/>
          <a:p>
            <a:pPr algn="ctr"/>
            <a:r>
              <a:rPr lang="en-US" sz="1600" dirty="0"/>
              <a:t>A</a:t>
            </a:r>
          </a:p>
        </p:txBody>
      </p:sp>
      <p:sp>
        <p:nvSpPr>
          <p:cNvPr id="22" name="TextBox 21">
            <a:extLst>
              <a:ext uri="{FF2B5EF4-FFF2-40B4-BE49-F238E27FC236}">
                <a16:creationId xmlns="" xmlns:a16="http://schemas.microsoft.com/office/drawing/2014/main" id="{042FB1D4-7D60-EE43-9538-2FCDC2F6D922}"/>
              </a:ext>
            </a:extLst>
          </p:cNvPr>
          <p:cNvSpPr txBox="1"/>
          <p:nvPr/>
        </p:nvSpPr>
        <p:spPr>
          <a:xfrm>
            <a:off x="4000499" y="4336789"/>
            <a:ext cx="937077" cy="584775"/>
          </a:xfrm>
          <a:prstGeom prst="rect">
            <a:avLst/>
          </a:prstGeom>
          <a:noFill/>
        </p:spPr>
        <p:txBody>
          <a:bodyPr wrap="square" rtlCol="0">
            <a:spAutoFit/>
          </a:bodyPr>
          <a:lstStyle/>
          <a:p>
            <a:pPr algn="ctr"/>
            <a:r>
              <a:rPr lang="en-US" sz="1600" dirty="0"/>
              <a:t>GSM </a:t>
            </a:r>
          </a:p>
          <a:p>
            <a:pPr algn="ctr"/>
            <a:r>
              <a:rPr lang="en-US" sz="1600" dirty="0"/>
              <a:t>Layer 3</a:t>
            </a:r>
          </a:p>
        </p:txBody>
      </p:sp>
      <p:sp>
        <p:nvSpPr>
          <p:cNvPr id="23" name="TextBox 22">
            <a:extLst>
              <a:ext uri="{FF2B5EF4-FFF2-40B4-BE49-F238E27FC236}">
                <a16:creationId xmlns="" xmlns:a16="http://schemas.microsoft.com/office/drawing/2014/main" id="{136890B4-1BBC-0C49-ABB2-D57EFDDB1AD9}"/>
              </a:ext>
            </a:extLst>
          </p:cNvPr>
          <p:cNvSpPr txBox="1"/>
          <p:nvPr/>
        </p:nvSpPr>
        <p:spPr>
          <a:xfrm>
            <a:off x="4008212" y="5358179"/>
            <a:ext cx="937077" cy="338554"/>
          </a:xfrm>
          <a:prstGeom prst="rect">
            <a:avLst/>
          </a:prstGeom>
          <a:noFill/>
        </p:spPr>
        <p:txBody>
          <a:bodyPr wrap="square" rtlCol="0">
            <a:spAutoFit/>
          </a:bodyPr>
          <a:lstStyle/>
          <a:p>
            <a:pPr algn="ctr"/>
            <a:r>
              <a:rPr lang="en-US" sz="1600" dirty="0"/>
              <a:t> Layer 2</a:t>
            </a:r>
          </a:p>
        </p:txBody>
      </p:sp>
      <p:sp>
        <p:nvSpPr>
          <p:cNvPr id="24" name="TextBox 23">
            <a:extLst>
              <a:ext uri="{FF2B5EF4-FFF2-40B4-BE49-F238E27FC236}">
                <a16:creationId xmlns="" xmlns:a16="http://schemas.microsoft.com/office/drawing/2014/main" id="{C9AF4A1D-8F9B-AF40-8F28-4502166FA032}"/>
              </a:ext>
            </a:extLst>
          </p:cNvPr>
          <p:cNvSpPr txBox="1"/>
          <p:nvPr/>
        </p:nvSpPr>
        <p:spPr>
          <a:xfrm>
            <a:off x="4000499" y="5721480"/>
            <a:ext cx="937077" cy="338554"/>
          </a:xfrm>
          <a:prstGeom prst="rect">
            <a:avLst/>
          </a:prstGeom>
          <a:noFill/>
        </p:spPr>
        <p:txBody>
          <a:bodyPr wrap="square" rtlCol="0">
            <a:spAutoFit/>
          </a:bodyPr>
          <a:lstStyle/>
          <a:p>
            <a:pPr algn="ctr"/>
            <a:r>
              <a:rPr lang="en-US" sz="1600" dirty="0"/>
              <a:t> Layer 1</a:t>
            </a:r>
          </a:p>
        </p:txBody>
      </p:sp>
      <p:sp>
        <p:nvSpPr>
          <p:cNvPr id="27" name="Rectangle 26"/>
          <p:cNvSpPr/>
          <p:nvPr/>
        </p:nvSpPr>
        <p:spPr>
          <a:xfrm>
            <a:off x="1086" y="3926824"/>
            <a:ext cx="4018208" cy="2793329"/>
          </a:xfrm>
          <a:prstGeom prst="rect">
            <a:avLst/>
          </a:prstGeom>
        </p:spPr>
        <p:txBody>
          <a:bodyPr wrap="square">
            <a:spAutoFit/>
          </a:bodyPr>
          <a:lstStyle/>
          <a:p>
            <a:pPr marL="1001712" lvl="1" indent="-457200" algn="just">
              <a:lnSpc>
                <a:spcPct val="119000"/>
              </a:lnSpc>
              <a:spcBef>
                <a:spcPts val="500"/>
              </a:spcBef>
              <a:buClr>
                <a:srgbClr val="5430AA"/>
              </a:buClr>
              <a:buFont typeface="Wingdings 3" panose="05040102010807070707" pitchFamily="18" charset="2"/>
              <a:buChar char=""/>
            </a:pPr>
            <a:r>
              <a:rPr lang="en-IN" sz="2400" dirty="0" err="1"/>
              <a:t>LAPDm</a:t>
            </a:r>
            <a:r>
              <a:rPr lang="en-IN" sz="2400" dirty="0"/>
              <a:t> is a </a:t>
            </a:r>
            <a:r>
              <a:rPr lang="en-IN" sz="2400" dirty="0">
                <a:solidFill>
                  <a:srgbClr val="5430AA"/>
                </a:solidFill>
              </a:rPr>
              <a:t>data link layer</a:t>
            </a:r>
            <a:r>
              <a:rPr lang="en-IN" sz="2400" dirty="0"/>
              <a:t> </a:t>
            </a:r>
            <a:r>
              <a:rPr lang="en-IN" sz="2400" b="1" dirty="0"/>
              <a:t>protocol</a:t>
            </a:r>
            <a:r>
              <a:rPr lang="en-IN" sz="2400" dirty="0"/>
              <a:t> used in GSM cellular networks</a:t>
            </a:r>
            <a:r>
              <a:rPr lang="en-IN" sz="2400" dirty="0" smtClean="0"/>
              <a:t>.</a:t>
            </a:r>
          </a:p>
          <a:p>
            <a:pPr marL="1001712" lvl="1" indent="-457200" algn="just">
              <a:lnSpc>
                <a:spcPct val="119000"/>
              </a:lnSpc>
              <a:spcBef>
                <a:spcPts val="500"/>
              </a:spcBef>
              <a:buClr>
                <a:srgbClr val="5430AA"/>
              </a:buClr>
              <a:buFont typeface="Wingdings 3" panose="05040102010807070707" pitchFamily="18" charset="2"/>
              <a:buChar char=""/>
            </a:pPr>
            <a:r>
              <a:rPr lang="en-IN" sz="2400" dirty="0"/>
              <a:t>forms Layer 2 of </a:t>
            </a:r>
            <a:r>
              <a:rPr lang="en-IN" sz="2400" dirty="0" smtClean="0">
                <a:solidFill>
                  <a:srgbClr val="5430AA"/>
                </a:solidFill>
              </a:rPr>
              <a:t>Um </a:t>
            </a:r>
            <a:r>
              <a:rPr lang="en-IN" sz="2400" dirty="0">
                <a:solidFill>
                  <a:srgbClr val="5430AA"/>
                </a:solidFill>
              </a:rPr>
              <a:t>interface</a:t>
            </a:r>
            <a:r>
              <a:rPr lang="en-IN" sz="2400" dirty="0"/>
              <a:t> between the </a:t>
            </a:r>
            <a:r>
              <a:rPr lang="en-IN" sz="2400" dirty="0" smtClean="0"/>
              <a:t>BTS</a:t>
            </a:r>
            <a:r>
              <a:rPr lang="en-IN" sz="2400" dirty="0"/>
              <a:t> </a:t>
            </a:r>
            <a:r>
              <a:rPr lang="en-IN" sz="2400" dirty="0" smtClean="0"/>
              <a:t>and</a:t>
            </a:r>
            <a:r>
              <a:rPr lang="en-IN" sz="2400" dirty="0"/>
              <a:t> </a:t>
            </a:r>
            <a:r>
              <a:rPr lang="en-IN" sz="2400" dirty="0" smtClean="0"/>
              <a:t>MS</a:t>
            </a:r>
            <a:endParaRPr lang="en-IN" sz="2400" b="1" dirty="0">
              <a:solidFill>
                <a:srgbClr val="212121"/>
              </a:solidFill>
            </a:endParaRPr>
          </a:p>
        </p:txBody>
      </p:sp>
    </p:spTree>
    <p:extLst>
      <p:ext uri="{BB962C8B-B14F-4D97-AF65-F5344CB8AC3E}">
        <p14:creationId xmlns:p14="http://schemas.microsoft.com/office/powerpoint/2010/main" val="227522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Network aspects in GSM</a:t>
            </a:r>
            <a:r>
              <a:rPr lang="en-IN" dirty="0" smtClean="0"/>
              <a:t>: Signalling </a:t>
            </a:r>
            <a:r>
              <a:rPr lang="en-IN" dirty="0"/>
              <a:t>Protocol </a:t>
            </a:r>
            <a:r>
              <a:rPr lang="en-IN" dirty="0" smtClean="0"/>
              <a:t>Structure</a:t>
            </a:r>
            <a:endParaRPr lang="en-IN" dirty="0"/>
          </a:p>
        </p:txBody>
      </p:sp>
      <p:sp>
        <p:nvSpPr>
          <p:cNvPr id="25" name="Content Placeholder 24"/>
          <p:cNvSpPr>
            <a:spLocks noGrp="1"/>
          </p:cNvSpPr>
          <p:nvPr>
            <p:ph idx="1"/>
          </p:nvPr>
        </p:nvSpPr>
        <p:spPr>
          <a:xfrm>
            <a:off x="0" y="766622"/>
            <a:ext cx="11929641" cy="5590565"/>
          </a:xfrm>
        </p:spPr>
        <p:txBody>
          <a:bodyPr/>
          <a:lstStyle/>
          <a:p>
            <a:pPr marL="0" indent="0">
              <a:buNone/>
            </a:pPr>
            <a:r>
              <a:rPr lang="en-IN" b="1" dirty="0" smtClean="0"/>
              <a:t>Um interface</a:t>
            </a:r>
          </a:p>
          <a:p>
            <a:r>
              <a:rPr lang="en-IN" dirty="0"/>
              <a:t>The </a:t>
            </a:r>
            <a:r>
              <a:rPr lang="en-IN" dirty="0">
                <a:solidFill>
                  <a:srgbClr val="5430AA"/>
                </a:solidFill>
              </a:rPr>
              <a:t>Um</a:t>
            </a:r>
            <a:r>
              <a:rPr lang="en-IN" dirty="0"/>
              <a:t> interface is the </a:t>
            </a:r>
            <a:r>
              <a:rPr lang="en-IN" dirty="0">
                <a:solidFill>
                  <a:srgbClr val="5430AA"/>
                </a:solidFill>
              </a:rPr>
              <a:t>air interface </a:t>
            </a:r>
            <a:r>
              <a:rPr lang="en-IN" dirty="0" smtClean="0"/>
              <a:t>of </a:t>
            </a:r>
            <a:r>
              <a:rPr lang="en-IN" dirty="0"/>
              <a:t>the GSM mobile telephone standard. </a:t>
            </a:r>
            <a:endParaRPr lang="en-IN" dirty="0" smtClean="0"/>
          </a:p>
          <a:p>
            <a:r>
              <a:rPr lang="en-IN" dirty="0" smtClean="0"/>
              <a:t>It </a:t>
            </a:r>
            <a:r>
              <a:rPr lang="en-IN" dirty="0"/>
              <a:t>is the interface </a:t>
            </a:r>
            <a:r>
              <a:rPr lang="en-IN" dirty="0">
                <a:solidFill>
                  <a:srgbClr val="5430AA"/>
                </a:solidFill>
              </a:rPr>
              <a:t>between</a:t>
            </a:r>
            <a:r>
              <a:rPr lang="en-IN" dirty="0"/>
              <a:t> the mobile station (</a:t>
            </a:r>
            <a:r>
              <a:rPr lang="en-IN" dirty="0">
                <a:solidFill>
                  <a:srgbClr val="5430AA"/>
                </a:solidFill>
              </a:rPr>
              <a:t>MS</a:t>
            </a:r>
            <a:r>
              <a:rPr lang="en-IN" dirty="0"/>
              <a:t>) and the Base transceiver station (</a:t>
            </a:r>
            <a:r>
              <a:rPr lang="en-IN" dirty="0">
                <a:solidFill>
                  <a:srgbClr val="5430AA"/>
                </a:solidFill>
              </a:rPr>
              <a:t>BTS</a:t>
            </a:r>
            <a:r>
              <a:rPr lang="en-IN" dirty="0" smtClean="0"/>
              <a:t>).</a:t>
            </a:r>
          </a:p>
          <a:p>
            <a:r>
              <a:rPr lang="en-IN" dirty="0" smtClean="0"/>
              <a:t>It </a:t>
            </a:r>
            <a:r>
              <a:rPr lang="en-IN" dirty="0"/>
              <a:t>is </a:t>
            </a:r>
            <a:r>
              <a:rPr lang="en-IN" dirty="0" smtClean="0"/>
              <a:t>known as Um </a:t>
            </a:r>
            <a:r>
              <a:rPr lang="en-IN" dirty="0"/>
              <a:t>because it is the mobile </a:t>
            </a:r>
            <a:r>
              <a:rPr lang="en-IN" dirty="0" err="1"/>
              <a:t>analog</a:t>
            </a:r>
            <a:r>
              <a:rPr lang="en-IN" dirty="0"/>
              <a:t> to the </a:t>
            </a:r>
            <a:r>
              <a:rPr lang="en-IN" dirty="0">
                <a:solidFill>
                  <a:srgbClr val="5430AA"/>
                </a:solidFill>
              </a:rPr>
              <a:t>U interface </a:t>
            </a:r>
            <a:r>
              <a:rPr lang="en-IN" dirty="0"/>
              <a:t>of ISDN. </a:t>
            </a:r>
            <a:endParaRPr lang="en-IN" dirty="0" smtClean="0"/>
          </a:p>
          <a:p>
            <a:r>
              <a:rPr lang="en-IN" dirty="0" smtClean="0">
                <a:solidFill>
                  <a:srgbClr val="5430AA"/>
                </a:solidFill>
              </a:rPr>
              <a:t>Um </a:t>
            </a:r>
            <a:r>
              <a:rPr lang="en-IN" dirty="0"/>
              <a:t>is defined in the </a:t>
            </a:r>
            <a:r>
              <a:rPr lang="en-IN" dirty="0">
                <a:solidFill>
                  <a:srgbClr val="5430AA"/>
                </a:solidFill>
              </a:rPr>
              <a:t>GSM 04.xx </a:t>
            </a:r>
            <a:r>
              <a:rPr lang="en-IN" dirty="0"/>
              <a:t>and </a:t>
            </a:r>
            <a:r>
              <a:rPr lang="en-IN" dirty="0">
                <a:solidFill>
                  <a:srgbClr val="5430AA"/>
                </a:solidFill>
              </a:rPr>
              <a:t>05.xx</a:t>
            </a:r>
            <a:r>
              <a:rPr lang="en-IN" dirty="0"/>
              <a:t> series of specifications. </a:t>
            </a:r>
            <a:endParaRPr lang="en-IN" dirty="0" smtClean="0"/>
          </a:p>
          <a:p>
            <a:r>
              <a:rPr lang="en-IN" dirty="0" smtClean="0">
                <a:solidFill>
                  <a:srgbClr val="5430AA"/>
                </a:solidFill>
              </a:rPr>
              <a:t>Um</a:t>
            </a:r>
            <a:r>
              <a:rPr lang="en-IN" dirty="0" smtClean="0"/>
              <a:t> </a:t>
            </a:r>
            <a:r>
              <a:rPr lang="en-IN" dirty="0"/>
              <a:t>can also support </a:t>
            </a:r>
            <a:r>
              <a:rPr lang="en-IN" dirty="0">
                <a:solidFill>
                  <a:srgbClr val="5430AA"/>
                </a:solidFill>
              </a:rPr>
              <a:t>GPRS</a:t>
            </a:r>
            <a:r>
              <a:rPr lang="en-IN" dirty="0"/>
              <a:t> packet-oriented communication.</a:t>
            </a:r>
            <a:endParaRPr lang="en-US" dirty="0" smtClean="0"/>
          </a:p>
        </p:txBody>
      </p:sp>
      <p:graphicFrame>
        <p:nvGraphicFramePr>
          <p:cNvPr id="28" name="Table 27">
            <a:extLst>
              <a:ext uri="{FF2B5EF4-FFF2-40B4-BE49-F238E27FC236}">
                <a16:creationId xmlns="" xmlns:a16="http://schemas.microsoft.com/office/drawing/2014/main" id="{7B7B7015-938E-D246-B13C-80E646E0A779}"/>
              </a:ext>
            </a:extLst>
          </p:cNvPr>
          <p:cNvGraphicFramePr>
            <a:graphicFrameLocks noGrp="1"/>
          </p:cNvGraphicFramePr>
          <p:nvPr>
            <p:extLst>
              <p:ext uri="{D42A27DB-BD31-4B8C-83A1-F6EECF244321}">
                <p14:modId xmlns:p14="http://schemas.microsoft.com/office/powerpoint/2010/main" val="1988742812"/>
              </p:ext>
            </p:extLst>
          </p:nvPr>
        </p:nvGraphicFramePr>
        <p:xfrm>
          <a:off x="4614441" y="3847311"/>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29" name="Straight Connector 28">
            <a:extLst>
              <a:ext uri="{FF2B5EF4-FFF2-40B4-BE49-F238E27FC236}">
                <a16:creationId xmlns="" xmlns:a16="http://schemas.microsoft.com/office/drawing/2014/main" id="{2A761E08-353D-EC4A-96FA-84498826A64D}"/>
              </a:ext>
            </a:extLst>
          </p:cNvPr>
          <p:cNvCxnSpPr/>
          <p:nvPr/>
        </p:nvCxnSpPr>
        <p:spPr>
          <a:xfrm>
            <a:off x="4614441" y="422831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7FB17597-0C0B-6346-9BEB-CA6187CD4C4B}"/>
              </a:ext>
            </a:extLst>
          </p:cNvPr>
          <p:cNvCxnSpPr/>
          <p:nvPr/>
        </p:nvCxnSpPr>
        <p:spPr>
          <a:xfrm>
            <a:off x="4614441" y="468551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31" name="Table 30">
            <a:extLst>
              <a:ext uri="{FF2B5EF4-FFF2-40B4-BE49-F238E27FC236}">
                <a16:creationId xmlns="" xmlns:a16="http://schemas.microsoft.com/office/drawing/2014/main" id="{3EF4A6EA-B244-E649-B954-AF4A541285C7}"/>
              </a:ext>
            </a:extLst>
          </p:cNvPr>
          <p:cNvGraphicFramePr>
            <a:graphicFrameLocks noGrp="1"/>
          </p:cNvGraphicFramePr>
          <p:nvPr>
            <p:extLst>
              <p:ext uri="{D42A27DB-BD31-4B8C-83A1-F6EECF244321}">
                <p14:modId xmlns:p14="http://schemas.microsoft.com/office/powerpoint/2010/main" val="1910027573"/>
              </p:ext>
            </p:extLst>
          </p:nvPr>
        </p:nvGraphicFramePr>
        <p:xfrm>
          <a:off x="6443241" y="4879311"/>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RR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3256551014"/>
                  </a:ext>
                </a:extLst>
              </a:tr>
            </a:tbl>
          </a:graphicData>
        </a:graphic>
      </p:graphicFrame>
      <p:graphicFrame>
        <p:nvGraphicFramePr>
          <p:cNvPr id="32" name="Table 31">
            <a:extLst>
              <a:ext uri="{FF2B5EF4-FFF2-40B4-BE49-F238E27FC236}">
                <a16:creationId xmlns="" xmlns:a16="http://schemas.microsoft.com/office/drawing/2014/main" id="{B8BC138E-5036-6B48-A17D-6C6D5BC4FEC0}"/>
              </a:ext>
            </a:extLst>
          </p:cNvPr>
          <p:cNvGraphicFramePr>
            <a:graphicFrameLocks noGrp="1"/>
          </p:cNvGraphicFramePr>
          <p:nvPr>
            <p:extLst>
              <p:ext uri="{D42A27DB-BD31-4B8C-83A1-F6EECF244321}">
                <p14:modId xmlns:p14="http://schemas.microsoft.com/office/powerpoint/2010/main" val="3317372255"/>
              </p:ext>
            </p:extLst>
          </p:nvPr>
        </p:nvGraphicFramePr>
        <p:xfrm>
          <a:off x="10558041" y="3847311"/>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33" name="Straight Connector 32">
            <a:extLst>
              <a:ext uri="{FF2B5EF4-FFF2-40B4-BE49-F238E27FC236}">
                <a16:creationId xmlns="" xmlns:a16="http://schemas.microsoft.com/office/drawing/2014/main" id="{246465E5-3E85-2541-BDEE-023D2A331149}"/>
              </a:ext>
            </a:extLst>
          </p:cNvPr>
          <p:cNvCxnSpPr/>
          <p:nvPr/>
        </p:nvCxnSpPr>
        <p:spPr>
          <a:xfrm>
            <a:off x="10558041" y="422831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A47F3689-3141-BB4B-A6A6-5E1A76024776}"/>
              </a:ext>
            </a:extLst>
          </p:cNvPr>
          <p:cNvCxnSpPr/>
          <p:nvPr/>
        </p:nvCxnSpPr>
        <p:spPr>
          <a:xfrm>
            <a:off x="10558041" y="468551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 xmlns:a16="http://schemas.microsoft.com/office/drawing/2014/main" id="{3B4C2D86-CAED-B44E-87C0-DC3D8A3BF276}"/>
              </a:ext>
            </a:extLst>
          </p:cNvPr>
          <p:cNvGraphicFramePr>
            <a:graphicFrameLocks noGrp="1"/>
          </p:cNvGraphicFramePr>
          <p:nvPr>
            <p:extLst>
              <p:ext uri="{D42A27DB-BD31-4B8C-83A1-F6EECF244321}">
                <p14:modId xmlns:p14="http://schemas.microsoft.com/office/powerpoint/2010/main" val="1191750489"/>
              </p:ext>
            </p:extLst>
          </p:nvPr>
        </p:nvGraphicFramePr>
        <p:xfrm>
          <a:off x="8500641" y="4879311"/>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BSSMAP</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36" name="Straight Connector 35">
            <a:extLst>
              <a:ext uri="{FF2B5EF4-FFF2-40B4-BE49-F238E27FC236}">
                <a16:creationId xmlns="" xmlns:a16="http://schemas.microsoft.com/office/drawing/2014/main" id="{C31175E4-6EFE-BA4A-8512-9D2BF6D6C049}"/>
              </a:ext>
            </a:extLst>
          </p:cNvPr>
          <p:cNvCxnSpPr>
            <a:cxnSpLocks/>
            <a:endCxn id="44" idx="2"/>
          </p:cNvCxnSpPr>
          <p:nvPr/>
        </p:nvCxnSpPr>
        <p:spPr>
          <a:xfrm flipV="1">
            <a:off x="6062241" y="3710966"/>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47AD57AC-3841-684F-916D-13DDAA3C2D16}"/>
              </a:ext>
            </a:extLst>
          </p:cNvPr>
          <p:cNvCxnSpPr>
            <a:cxnSpLocks/>
            <a:endCxn id="45" idx="2"/>
          </p:cNvCxnSpPr>
          <p:nvPr/>
        </p:nvCxnSpPr>
        <p:spPr>
          <a:xfrm flipV="1">
            <a:off x="10024641" y="3710966"/>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A44E1B47-7F91-164E-923B-871C5923B1B1}"/>
              </a:ext>
            </a:extLst>
          </p:cNvPr>
          <p:cNvCxnSpPr>
            <a:cxnSpLocks/>
          </p:cNvCxnSpPr>
          <p:nvPr/>
        </p:nvCxnSpPr>
        <p:spPr>
          <a:xfrm flipV="1">
            <a:off x="8043441" y="4685511"/>
            <a:ext cx="0" cy="127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 xmlns:a16="http://schemas.microsoft.com/office/drawing/2014/main" id="{43AEF5E8-F1C5-624A-A458-92A2DD30EE4E}"/>
              </a:ext>
            </a:extLst>
          </p:cNvPr>
          <p:cNvSpPr txBox="1"/>
          <p:nvPr/>
        </p:nvSpPr>
        <p:spPr>
          <a:xfrm>
            <a:off x="4462041" y="6018633"/>
            <a:ext cx="1600200" cy="338554"/>
          </a:xfrm>
          <a:prstGeom prst="rect">
            <a:avLst/>
          </a:prstGeom>
          <a:noFill/>
        </p:spPr>
        <p:txBody>
          <a:bodyPr wrap="square" rtlCol="0">
            <a:spAutoFit/>
          </a:bodyPr>
          <a:lstStyle/>
          <a:p>
            <a:r>
              <a:rPr lang="en-US" sz="1600" b="1" dirty="0"/>
              <a:t>Mobile Station</a:t>
            </a:r>
          </a:p>
        </p:txBody>
      </p:sp>
      <p:sp>
        <p:nvSpPr>
          <p:cNvPr id="40" name="TextBox 39">
            <a:extLst>
              <a:ext uri="{FF2B5EF4-FFF2-40B4-BE49-F238E27FC236}">
                <a16:creationId xmlns="" xmlns:a16="http://schemas.microsoft.com/office/drawing/2014/main" id="{B2AB0FF5-D1D4-0C47-8BCA-086A3DD61671}"/>
              </a:ext>
            </a:extLst>
          </p:cNvPr>
          <p:cNvSpPr txBox="1"/>
          <p:nvPr/>
        </p:nvSpPr>
        <p:spPr>
          <a:xfrm>
            <a:off x="6214641" y="6018633"/>
            <a:ext cx="1600200" cy="338554"/>
          </a:xfrm>
          <a:prstGeom prst="rect">
            <a:avLst/>
          </a:prstGeom>
          <a:noFill/>
        </p:spPr>
        <p:txBody>
          <a:bodyPr wrap="square" rtlCol="0">
            <a:spAutoFit/>
          </a:bodyPr>
          <a:lstStyle/>
          <a:p>
            <a:pPr algn="ctr"/>
            <a:r>
              <a:rPr lang="en-US" sz="1600" b="1" dirty="0"/>
              <a:t>BTS</a:t>
            </a:r>
          </a:p>
        </p:txBody>
      </p:sp>
      <p:sp>
        <p:nvSpPr>
          <p:cNvPr id="41" name="TextBox 40">
            <a:extLst>
              <a:ext uri="{FF2B5EF4-FFF2-40B4-BE49-F238E27FC236}">
                <a16:creationId xmlns="" xmlns:a16="http://schemas.microsoft.com/office/drawing/2014/main" id="{29A9F237-0CE3-7642-922D-40F2F3D7E40F}"/>
              </a:ext>
            </a:extLst>
          </p:cNvPr>
          <p:cNvSpPr txBox="1"/>
          <p:nvPr/>
        </p:nvSpPr>
        <p:spPr>
          <a:xfrm>
            <a:off x="8272041" y="6018633"/>
            <a:ext cx="1600200" cy="338554"/>
          </a:xfrm>
          <a:prstGeom prst="rect">
            <a:avLst/>
          </a:prstGeom>
          <a:noFill/>
        </p:spPr>
        <p:txBody>
          <a:bodyPr wrap="square" rtlCol="0">
            <a:spAutoFit/>
          </a:bodyPr>
          <a:lstStyle/>
          <a:p>
            <a:pPr algn="ctr"/>
            <a:r>
              <a:rPr lang="en-US" sz="1600" b="1" dirty="0"/>
              <a:t>BSC</a:t>
            </a:r>
          </a:p>
        </p:txBody>
      </p:sp>
      <p:sp>
        <p:nvSpPr>
          <p:cNvPr id="42" name="TextBox 41">
            <a:extLst>
              <a:ext uri="{FF2B5EF4-FFF2-40B4-BE49-F238E27FC236}">
                <a16:creationId xmlns="" xmlns:a16="http://schemas.microsoft.com/office/drawing/2014/main" id="{513B2B93-4C37-6A42-9C45-23E807CEF8C3}"/>
              </a:ext>
            </a:extLst>
          </p:cNvPr>
          <p:cNvSpPr txBox="1"/>
          <p:nvPr/>
        </p:nvSpPr>
        <p:spPr>
          <a:xfrm>
            <a:off x="10329441" y="6018633"/>
            <a:ext cx="1600200" cy="338554"/>
          </a:xfrm>
          <a:prstGeom prst="rect">
            <a:avLst/>
          </a:prstGeom>
          <a:noFill/>
        </p:spPr>
        <p:txBody>
          <a:bodyPr wrap="square" rtlCol="0">
            <a:spAutoFit/>
          </a:bodyPr>
          <a:lstStyle/>
          <a:p>
            <a:pPr algn="ctr"/>
            <a:r>
              <a:rPr lang="en-US" sz="1600" b="1" dirty="0"/>
              <a:t>MSC</a:t>
            </a:r>
          </a:p>
        </p:txBody>
      </p:sp>
      <p:sp>
        <p:nvSpPr>
          <p:cNvPr id="43" name="TextBox 42">
            <a:extLst>
              <a:ext uri="{FF2B5EF4-FFF2-40B4-BE49-F238E27FC236}">
                <a16:creationId xmlns="" xmlns:a16="http://schemas.microsoft.com/office/drawing/2014/main" id="{647DC356-A556-1941-8883-363300DBA042}"/>
              </a:ext>
            </a:extLst>
          </p:cNvPr>
          <p:cNvSpPr txBox="1"/>
          <p:nvPr/>
        </p:nvSpPr>
        <p:spPr>
          <a:xfrm>
            <a:off x="7257855" y="4363761"/>
            <a:ext cx="1600200" cy="338554"/>
          </a:xfrm>
          <a:prstGeom prst="rect">
            <a:avLst/>
          </a:prstGeom>
          <a:noFill/>
        </p:spPr>
        <p:txBody>
          <a:bodyPr wrap="square" rtlCol="0">
            <a:spAutoFit/>
          </a:bodyPr>
          <a:lstStyle/>
          <a:p>
            <a:pPr algn="ctr"/>
            <a:r>
              <a:rPr lang="en-US" sz="1600" dirty="0" err="1"/>
              <a:t>Abis</a:t>
            </a:r>
            <a:endParaRPr lang="en-US" sz="1600" dirty="0"/>
          </a:p>
        </p:txBody>
      </p:sp>
      <p:sp>
        <p:nvSpPr>
          <p:cNvPr id="44" name="TextBox 43">
            <a:extLst>
              <a:ext uri="{FF2B5EF4-FFF2-40B4-BE49-F238E27FC236}">
                <a16:creationId xmlns="" xmlns:a16="http://schemas.microsoft.com/office/drawing/2014/main" id="{A982CF4B-D0AE-3D4F-B043-154E0F778FF9}"/>
              </a:ext>
            </a:extLst>
          </p:cNvPr>
          <p:cNvSpPr txBox="1"/>
          <p:nvPr/>
        </p:nvSpPr>
        <p:spPr>
          <a:xfrm>
            <a:off x="5262141" y="3372412"/>
            <a:ext cx="1600200" cy="338554"/>
          </a:xfrm>
          <a:prstGeom prst="rect">
            <a:avLst/>
          </a:prstGeom>
          <a:noFill/>
        </p:spPr>
        <p:txBody>
          <a:bodyPr wrap="square" rtlCol="0">
            <a:spAutoFit/>
          </a:bodyPr>
          <a:lstStyle/>
          <a:p>
            <a:pPr algn="ctr"/>
            <a:r>
              <a:rPr lang="en-US" sz="1600" dirty="0"/>
              <a:t>Um</a:t>
            </a:r>
          </a:p>
        </p:txBody>
      </p:sp>
      <p:sp>
        <p:nvSpPr>
          <p:cNvPr id="45" name="TextBox 44">
            <a:extLst>
              <a:ext uri="{FF2B5EF4-FFF2-40B4-BE49-F238E27FC236}">
                <a16:creationId xmlns="" xmlns:a16="http://schemas.microsoft.com/office/drawing/2014/main" id="{7EF7B812-7A97-C744-B4AB-FD34D629FE3F}"/>
              </a:ext>
            </a:extLst>
          </p:cNvPr>
          <p:cNvSpPr txBox="1"/>
          <p:nvPr/>
        </p:nvSpPr>
        <p:spPr>
          <a:xfrm>
            <a:off x="9224541" y="3372412"/>
            <a:ext cx="1600200" cy="338554"/>
          </a:xfrm>
          <a:prstGeom prst="rect">
            <a:avLst/>
          </a:prstGeom>
          <a:noFill/>
        </p:spPr>
        <p:txBody>
          <a:bodyPr wrap="square" rtlCol="0">
            <a:spAutoFit/>
          </a:bodyPr>
          <a:lstStyle/>
          <a:p>
            <a:pPr algn="ctr"/>
            <a:r>
              <a:rPr lang="en-US" sz="1600" dirty="0"/>
              <a:t>A</a:t>
            </a:r>
          </a:p>
        </p:txBody>
      </p:sp>
      <p:sp>
        <p:nvSpPr>
          <p:cNvPr id="46" name="TextBox 45">
            <a:extLst>
              <a:ext uri="{FF2B5EF4-FFF2-40B4-BE49-F238E27FC236}">
                <a16:creationId xmlns="" xmlns:a16="http://schemas.microsoft.com/office/drawing/2014/main" id="{042FB1D4-7D60-EE43-9538-2FCDC2F6D922}"/>
              </a:ext>
            </a:extLst>
          </p:cNvPr>
          <p:cNvSpPr txBox="1"/>
          <p:nvPr/>
        </p:nvSpPr>
        <p:spPr>
          <a:xfrm>
            <a:off x="3738140" y="4239967"/>
            <a:ext cx="937077" cy="584775"/>
          </a:xfrm>
          <a:prstGeom prst="rect">
            <a:avLst/>
          </a:prstGeom>
          <a:noFill/>
        </p:spPr>
        <p:txBody>
          <a:bodyPr wrap="square" rtlCol="0">
            <a:spAutoFit/>
          </a:bodyPr>
          <a:lstStyle/>
          <a:p>
            <a:pPr algn="ctr"/>
            <a:r>
              <a:rPr lang="en-US" sz="1600" dirty="0"/>
              <a:t>GSM </a:t>
            </a:r>
          </a:p>
          <a:p>
            <a:pPr algn="ctr"/>
            <a:r>
              <a:rPr lang="en-US" sz="1600" dirty="0"/>
              <a:t>Layer 3</a:t>
            </a:r>
          </a:p>
        </p:txBody>
      </p:sp>
      <p:sp>
        <p:nvSpPr>
          <p:cNvPr id="47" name="TextBox 46">
            <a:extLst>
              <a:ext uri="{FF2B5EF4-FFF2-40B4-BE49-F238E27FC236}">
                <a16:creationId xmlns="" xmlns:a16="http://schemas.microsoft.com/office/drawing/2014/main" id="{136890B4-1BBC-0C49-ABB2-D57EFDDB1AD9}"/>
              </a:ext>
            </a:extLst>
          </p:cNvPr>
          <p:cNvSpPr txBox="1"/>
          <p:nvPr/>
        </p:nvSpPr>
        <p:spPr>
          <a:xfrm>
            <a:off x="3745853" y="5261357"/>
            <a:ext cx="937077" cy="338554"/>
          </a:xfrm>
          <a:prstGeom prst="rect">
            <a:avLst/>
          </a:prstGeom>
          <a:noFill/>
        </p:spPr>
        <p:txBody>
          <a:bodyPr wrap="square" rtlCol="0">
            <a:spAutoFit/>
          </a:bodyPr>
          <a:lstStyle/>
          <a:p>
            <a:pPr algn="ctr"/>
            <a:r>
              <a:rPr lang="en-US" sz="1600" dirty="0"/>
              <a:t> Layer 2</a:t>
            </a:r>
          </a:p>
        </p:txBody>
      </p:sp>
      <p:sp>
        <p:nvSpPr>
          <p:cNvPr id="48" name="TextBox 47">
            <a:extLst>
              <a:ext uri="{FF2B5EF4-FFF2-40B4-BE49-F238E27FC236}">
                <a16:creationId xmlns="" xmlns:a16="http://schemas.microsoft.com/office/drawing/2014/main" id="{C9AF4A1D-8F9B-AF40-8F28-4502166FA032}"/>
              </a:ext>
            </a:extLst>
          </p:cNvPr>
          <p:cNvSpPr txBox="1"/>
          <p:nvPr/>
        </p:nvSpPr>
        <p:spPr>
          <a:xfrm>
            <a:off x="3738140" y="5624658"/>
            <a:ext cx="937077" cy="338554"/>
          </a:xfrm>
          <a:prstGeom prst="rect">
            <a:avLst/>
          </a:prstGeom>
          <a:noFill/>
        </p:spPr>
        <p:txBody>
          <a:bodyPr wrap="square" rtlCol="0">
            <a:spAutoFit/>
          </a:bodyPr>
          <a:lstStyle/>
          <a:p>
            <a:pPr algn="ctr"/>
            <a:r>
              <a:rPr lang="en-US" sz="1600" dirty="0"/>
              <a:t> Layer 1</a:t>
            </a:r>
          </a:p>
        </p:txBody>
      </p:sp>
    </p:spTree>
    <p:extLst>
      <p:ext uri="{BB962C8B-B14F-4D97-AF65-F5344CB8AC3E}">
        <p14:creationId xmlns:p14="http://schemas.microsoft.com/office/powerpoint/2010/main" val="13040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36"/>
                                        </p:tgtEl>
                                        <p:attrNameLst>
                                          <p:attrName>stroke.color</p:attrName>
                                        </p:attrNameLst>
                                      </p:cBhvr>
                                      <p:to>
                                        <a:schemeClr val="accent2"/>
                                      </p:to>
                                    </p:animClr>
                                    <p:set>
                                      <p:cBhvr>
                                        <p:cTn id="7" dur="2000" fill="hold"/>
                                        <p:tgtEl>
                                          <p:spTgt spid="36"/>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44"/>
                                        </p:tgtEl>
                                        <p:attrNameLst>
                                          <p:attrName>stroke.color</p:attrName>
                                        </p:attrNameLst>
                                      </p:cBhvr>
                                      <p:to>
                                        <a:schemeClr val="accent2"/>
                                      </p:to>
                                    </p:animClr>
                                    <p:set>
                                      <p:cBhvr>
                                        <p:cTn id="10" dur="2000" fill="hold"/>
                                        <p:tgtEl>
                                          <p:spTgt spid="44"/>
                                        </p:tgtEl>
                                        <p:attrNameLst>
                                          <p:attrName>stroke.on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Network aspects in GSM</a:t>
            </a:r>
            <a:r>
              <a:rPr lang="en-IN" dirty="0" smtClean="0"/>
              <a:t>: Signalling </a:t>
            </a:r>
            <a:r>
              <a:rPr lang="en-IN" dirty="0"/>
              <a:t>Protocol </a:t>
            </a:r>
            <a:r>
              <a:rPr lang="en-IN" dirty="0" smtClean="0"/>
              <a:t>Structure</a:t>
            </a:r>
            <a:endParaRPr lang="en-IN" dirty="0"/>
          </a:p>
        </p:txBody>
      </p:sp>
      <p:sp>
        <p:nvSpPr>
          <p:cNvPr id="25" name="Content Placeholder 24"/>
          <p:cNvSpPr>
            <a:spLocks noGrp="1"/>
          </p:cNvSpPr>
          <p:nvPr>
            <p:ph idx="1"/>
          </p:nvPr>
        </p:nvSpPr>
        <p:spPr/>
        <p:txBody>
          <a:bodyPr/>
          <a:lstStyle/>
          <a:p>
            <a:pPr marL="0" indent="0">
              <a:buNone/>
            </a:pPr>
            <a:r>
              <a:rPr lang="en-IN" b="1" dirty="0"/>
              <a:t>BSC </a:t>
            </a:r>
            <a:r>
              <a:rPr lang="en-IN" b="1" dirty="0" smtClean="0"/>
              <a:t>Protocols: </a:t>
            </a:r>
            <a:r>
              <a:rPr lang="en-IN" dirty="0" smtClean="0"/>
              <a:t>Uses </a:t>
            </a:r>
            <a:r>
              <a:rPr lang="en-IN" dirty="0"/>
              <a:t>a different set of protocols after receiving the data from </a:t>
            </a:r>
            <a:r>
              <a:rPr lang="en-IN" dirty="0" smtClean="0"/>
              <a:t> </a:t>
            </a:r>
            <a:r>
              <a:rPr lang="en-IN" dirty="0">
                <a:solidFill>
                  <a:srgbClr val="5430AA"/>
                </a:solidFill>
              </a:rPr>
              <a:t>BTS</a:t>
            </a:r>
            <a:r>
              <a:rPr lang="en-IN" dirty="0"/>
              <a:t>.</a:t>
            </a:r>
            <a:endParaRPr lang="en-IN" b="1" dirty="0"/>
          </a:p>
          <a:p>
            <a:r>
              <a:rPr lang="en-IN" b="1" dirty="0" err="1" smtClean="0"/>
              <a:t>Abis</a:t>
            </a:r>
            <a:r>
              <a:rPr lang="en-IN" b="1" dirty="0" smtClean="0"/>
              <a:t> interface</a:t>
            </a:r>
            <a:r>
              <a:rPr lang="en-IN" dirty="0" smtClean="0"/>
              <a:t>: Used </a:t>
            </a:r>
            <a:r>
              <a:rPr lang="en-IN" dirty="0">
                <a:solidFill>
                  <a:srgbClr val="5430AA"/>
                </a:solidFill>
              </a:rPr>
              <a:t>between</a:t>
            </a:r>
            <a:r>
              <a:rPr lang="en-IN" dirty="0"/>
              <a:t> the </a:t>
            </a:r>
            <a:r>
              <a:rPr lang="en-IN" dirty="0">
                <a:solidFill>
                  <a:srgbClr val="5430AA"/>
                </a:solidFill>
              </a:rPr>
              <a:t>BTS</a:t>
            </a:r>
            <a:r>
              <a:rPr lang="en-IN" dirty="0"/>
              <a:t> and </a:t>
            </a:r>
            <a:r>
              <a:rPr lang="en-IN" dirty="0">
                <a:solidFill>
                  <a:srgbClr val="5430AA"/>
                </a:solidFill>
              </a:rPr>
              <a:t>BSC</a:t>
            </a:r>
            <a:r>
              <a:rPr lang="en-IN" dirty="0" smtClean="0"/>
              <a:t>.</a:t>
            </a:r>
          </a:p>
          <a:p>
            <a:pPr lvl="1"/>
            <a:r>
              <a:rPr lang="en-IN" dirty="0" smtClean="0"/>
              <a:t>Allows </a:t>
            </a:r>
            <a:r>
              <a:rPr lang="en-IN" dirty="0"/>
              <a:t>control of the radio </a:t>
            </a:r>
            <a:r>
              <a:rPr lang="en-IN" dirty="0">
                <a:solidFill>
                  <a:srgbClr val="5430AA"/>
                </a:solidFill>
              </a:rPr>
              <a:t>equipment</a:t>
            </a:r>
            <a:r>
              <a:rPr lang="en-IN" dirty="0"/>
              <a:t> and radio </a:t>
            </a:r>
            <a:r>
              <a:rPr lang="en-IN" dirty="0">
                <a:solidFill>
                  <a:srgbClr val="5430AA"/>
                </a:solidFill>
              </a:rPr>
              <a:t>frequency</a:t>
            </a:r>
            <a:r>
              <a:rPr lang="en-IN" dirty="0"/>
              <a:t> allocation in the </a:t>
            </a:r>
            <a:r>
              <a:rPr lang="en-IN" dirty="0">
                <a:solidFill>
                  <a:srgbClr val="5430AA"/>
                </a:solidFill>
              </a:rPr>
              <a:t>BTS</a:t>
            </a:r>
            <a:r>
              <a:rPr lang="en-IN" dirty="0"/>
              <a:t>.</a:t>
            </a:r>
            <a:endParaRPr lang="en-IN" dirty="0" smtClean="0"/>
          </a:p>
          <a:p>
            <a:r>
              <a:rPr lang="en-IN" b="1" dirty="0" smtClean="0"/>
              <a:t>BSSMAP: </a:t>
            </a:r>
            <a:r>
              <a:rPr lang="fr-FR" dirty="0"/>
              <a:t>Base Station System Management Application </a:t>
            </a:r>
            <a:r>
              <a:rPr lang="fr-FR" dirty="0" smtClean="0"/>
              <a:t>Part</a:t>
            </a:r>
          </a:p>
          <a:p>
            <a:pPr lvl="1"/>
            <a:r>
              <a:rPr lang="en-IN" dirty="0"/>
              <a:t>D</a:t>
            </a:r>
            <a:r>
              <a:rPr lang="en-IN" dirty="0" smtClean="0"/>
              <a:t>esigned </a:t>
            </a:r>
            <a:r>
              <a:rPr lang="en-IN" dirty="0"/>
              <a:t>for </a:t>
            </a:r>
            <a:r>
              <a:rPr lang="en-IN" dirty="0" smtClean="0">
                <a:solidFill>
                  <a:srgbClr val="5430AA"/>
                </a:solidFill>
              </a:rPr>
              <a:t>signalling</a:t>
            </a:r>
            <a:r>
              <a:rPr lang="en-IN" dirty="0" smtClean="0"/>
              <a:t> </a:t>
            </a:r>
            <a:r>
              <a:rPr lang="en-IN" dirty="0"/>
              <a:t>over the </a:t>
            </a:r>
            <a:r>
              <a:rPr lang="en-IN" dirty="0">
                <a:solidFill>
                  <a:srgbClr val="5430AA"/>
                </a:solidFill>
              </a:rPr>
              <a:t>A </a:t>
            </a:r>
            <a:r>
              <a:rPr lang="en-IN" dirty="0" smtClean="0">
                <a:solidFill>
                  <a:srgbClr val="5430AA"/>
                </a:solidFill>
              </a:rPr>
              <a:t>interface</a:t>
            </a:r>
          </a:p>
          <a:p>
            <a:pPr lvl="1"/>
            <a:r>
              <a:rPr lang="en-IN" dirty="0">
                <a:solidFill>
                  <a:srgbClr val="5430AA"/>
                </a:solidFill>
              </a:rPr>
              <a:t>S</a:t>
            </a:r>
            <a:r>
              <a:rPr lang="en-IN" dirty="0" smtClean="0">
                <a:solidFill>
                  <a:srgbClr val="5430AA"/>
                </a:solidFill>
              </a:rPr>
              <a:t>upports</a:t>
            </a:r>
            <a:r>
              <a:rPr lang="en-IN" dirty="0" smtClean="0"/>
              <a:t> </a:t>
            </a:r>
            <a:r>
              <a:rPr lang="en-IN" dirty="0"/>
              <a:t>both </a:t>
            </a:r>
            <a:r>
              <a:rPr lang="en-IN" dirty="0">
                <a:solidFill>
                  <a:srgbClr val="5430AA"/>
                </a:solidFill>
              </a:rPr>
              <a:t>connectionless</a:t>
            </a:r>
            <a:r>
              <a:rPr lang="en-IN" dirty="0"/>
              <a:t> and </a:t>
            </a:r>
            <a:r>
              <a:rPr lang="en-IN" dirty="0">
                <a:solidFill>
                  <a:srgbClr val="5430AA"/>
                </a:solidFill>
              </a:rPr>
              <a:t>connection-oriented </a:t>
            </a:r>
            <a:r>
              <a:rPr lang="en-IN" dirty="0"/>
              <a:t>services provided by the </a:t>
            </a:r>
            <a:r>
              <a:rPr lang="en-IN" dirty="0" smtClean="0">
                <a:solidFill>
                  <a:srgbClr val="5430AA"/>
                </a:solidFill>
              </a:rPr>
              <a:t>SCCP</a:t>
            </a:r>
          </a:p>
          <a:p>
            <a:pPr lvl="1"/>
            <a:r>
              <a:rPr lang="en-IN" dirty="0">
                <a:solidFill>
                  <a:srgbClr val="5430AA"/>
                </a:solidFill>
              </a:rPr>
              <a:t>S</a:t>
            </a:r>
            <a:r>
              <a:rPr lang="en-IN" dirty="0" smtClean="0">
                <a:solidFill>
                  <a:srgbClr val="5430AA"/>
                </a:solidFill>
              </a:rPr>
              <a:t>upports</a:t>
            </a:r>
            <a:r>
              <a:rPr lang="en-IN" dirty="0" smtClean="0"/>
              <a:t> </a:t>
            </a:r>
            <a:r>
              <a:rPr lang="en-IN" dirty="0"/>
              <a:t>messages sent between the </a:t>
            </a:r>
            <a:r>
              <a:rPr lang="en-IN" dirty="0">
                <a:solidFill>
                  <a:srgbClr val="5430AA"/>
                </a:solidFill>
              </a:rPr>
              <a:t>MSC</a:t>
            </a:r>
            <a:r>
              <a:rPr lang="en-IN" dirty="0"/>
              <a:t> and the </a:t>
            </a:r>
            <a:r>
              <a:rPr lang="en-IN" dirty="0">
                <a:solidFill>
                  <a:srgbClr val="5430AA"/>
                </a:solidFill>
              </a:rPr>
              <a:t>BSS</a:t>
            </a:r>
            <a:r>
              <a:rPr lang="en-IN" dirty="0"/>
              <a:t>, as well as transparent message transfer between the </a:t>
            </a:r>
            <a:r>
              <a:rPr lang="en-IN" dirty="0">
                <a:solidFill>
                  <a:srgbClr val="5430AA"/>
                </a:solidFill>
              </a:rPr>
              <a:t>MSC</a:t>
            </a:r>
            <a:r>
              <a:rPr lang="en-IN" dirty="0"/>
              <a:t> and the </a:t>
            </a:r>
            <a:r>
              <a:rPr lang="en-IN" dirty="0" smtClean="0">
                <a:solidFill>
                  <a:srgbClr val="5430AA"/>
                </a:solidFill>
              </a:rPr>
              <a:t>MS</a:t>
            </a:r>
            <a:endParaRPr lang="fr-FR" dirty="0" smtClean="0">
              <a:solidFill>
                <a:srgbClr val="5430AA"/>
              </a:solidFill>
            </a:endParaRPr>
          </a:p>
        </p:txBody>
      </p:sp>
      <p:graphicFrame>
        <p:nvGraphicFramePr>
          <p:cNvPr id="28" name="Table 27">
            <a:extLst>
              <a:ext uri="{FF2B5EF4-FFF2-40B4-BE49-F238E27FC236}">
                <a16:creationId xmlns="" xmlns:a16="http://schemas.microsoft.com/office/drawing/2014/main" id="{7B7B7015-938E-D246-B13C-80E646E0A779}"/>
              </a:ext>
            </a:extLst>
          </p:cNvPr>
          <p:cNvGraphicFramePr>
            <a:graphicFrameLocks noGrp="1"/>
          </p:cNvGraphicFramePr>
          <p:nvPr>
            <p:extLst>
              <p:ext uri="{D42A27DB-BD31-4B8C-83A1-F6EECF244321}">
                <p14:modId xmlns:p14="http://schemas.microsoft.com/office/powerpoint/2010/main" val="3435509571"/>
              </p:ext>
            </p:extLst>
          </p:nvPr>
        </p:nvGraphicFramePr>
        <p:xfrm>
          <a:off x="4614441" y="4055857"/>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29" name="Straight Connector 28">
            <a:extLst>
              <a:ext uri="{FF2B5EF4-FFF2-40B4-BE49-F238E27FC236}">
                <a16:creationId xmlns="" xmlns:a16="http://schemas.microsoft.com/office/drawing/2014/main" id="{2A761E08-353D-EC4A-96FA-84498826A64D}"/>
              </a:ext>
            </a:extLst>
          </p:cNvPr>
          <p:cNvCxnSpPr/>
          <p:nvPr/>
        </p:nvCxnSpPr>
        <p:spPr>
          <a:xfrm>
            <a:off x="4614441" y="443685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7FB17597-0C0B-6346-9BEB-CA6187CD4C4B}"/>
              </a:ext>
            </a:extLst>
          </p:cNvPr>
          <p:cNvCxnSpPr/>
          <p:nvPr/>
        </p:nvCxnSpPr>
        <p:spPr>
          <a:xfrm>
            <a:off x="4614441" y="489405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31" name="Table 30">
            <a:extLst>
              <a:ext uri="{FF2B5EF4-FFF2-40B4-BE49-F238E27FC236}">
                <a16:creationId xmlns="" xmlns:a16="http://schemas.microsoft.com/office/drawing/2014/main" id="{3EF4A6EA-B244-E649-B954-AF4A541285C7}"/>
              </a:ext>
            </a:extLst>
          </p:cNvPr>
          <p:cNvGraphicFramePr>
            <a:graphicFrameLocks noGrp="1"/>
          </p:cNvGraphicFramePr>
          <p:nvPr>
            <p:extLst>
              <p:ext uri="{D42A27DB-BD31-4B8C-83A1-F6EECF244321}">
                <p14:modId xmlns:p14="http://schemas.microsoft.com/office/powerpoint/2010/main" val="3990679269"/>
              </p:ext>
            </p:extLst>
          </p:nvPr>
        </p:nvGraphicFramePr>
        <p:xfrm>
          <a:off x="6443241" y="5087857"/>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RR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3256551014"/>
                  </a:ext>
                </a:extLst>
              </a:tr>
            </a:tbl>
          </a:graphicData>
        </a:graphic>
      </p:graphicFrame>
      <p:graphicFrame>
        <p:nvGraphicFramePr>
          <p:cNvPr id="32" name="Table 31">
            <a:extLst>
              <a:ext uri="{FF2B5EF4-FFF2-40B4-BE49-F238E27FC236}">
                <a16:creationId xmlns="" xmlns:a16="http://schemas.microsoft.com/office/drawing/2014/main" id="{B8BC138E-5036-6B48-A17D-6C6D5BC4FEC0}"/>
              </a:ext>
            </a:extLst>
          </p:cNvPr>
          <p:cNvGraphicFramePr>
            <a:graphicFrameLocks noGrp="1"/>
          </p:cNvGraphicFramePr>
          <p:nvPr>
            <p:extLst>
              <p:ext uri="{D42A27DB-BD31-4B8C-83A1-F6EECF244321}">
                <p14:modId xmlns:p14="http://schemas.microsoft.com/office/powerpoint/2010/main" val="1456808021"/>
              </p:ext>
            </p:extLst>
          </p:nvPr>
        </p:nvGraphicFramePr>
        <p:xfrm>
          <a:off x="10558041" y="4055857"/>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33" name="Straight Connector 32">
            <a:extLst>
              <a:ext uri="{FF2B5EF4-FFF2-40B4-BE49-F238E27FC236}">
                <a16:creationId xmlns="" xmlns:a16="http://schemas.microsoft.com/office/drawing/2014/main" id="{246465E5-3E85-2541-BDEE-023D2A331149}"/>
              </a:ext>
            </a:extLst>
          </p:cNvPr>
          <p:cNvCxnSpPr/>
          <p:nvPr/>
        </p:nvCxnSpPr>
        <p:spPr>
          <a:xfrm>
            <a:off x="10558041" y="443685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A47F3689-3141-BB4B-A6A6-5E1A76024776}"/>
              </a:ext>
            </a:extLst>
          </p:cNvPr>
          <p:cNvCxnSpPr/>
          <p:nvPr/>
        </p:nvCxnSpPr>
        <p:spPr>
          <a:xfrm>
            <a:off x="10558041" y="4894057"/>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 xmlns:a16="http://schemas.microsoft.com/office/drawing/2014/main" id="{3B4C2D86-CAED-B44E-87C0-DC3D8A3BF276}"/>
              </a:ext>
            </a:extLst>
          </p:cNvPr>
          <p:cNvGraphicFramePr>
            <a:graphicFrameLocks noGrp="1"/>
          </p:cNvGraphicFramePr>
          <p:nvPr>
            <p:extLst>
              <p:ext uri="{D42A27DB-BD31-4B8C-83A1-F6EECF244321}">
                <p14:modId xmlns:p14="http://schemas.microsoft.com/office/powerpoint/2010/main" val="1193935926"/>
              </p:ext>
            </p:extLst>
          </p:nvPr>
        </p:nvGraphicFramePr>
        <p:xfrm>
          <a:off x="8500641" y="5087857"/>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BSSMAP</a:t>
                      </a: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a:t>SCCP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MTP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36" name="Straight Connector 35">
            <a:extLst>
              <a:ext uri="{FF2B5EF4-FFF2-40B4-BE49-F238E27FC236}">
                <a16:creationId xmlns="" xmlns:a16="http://schemas.microsoft.com/office/drawing/2014/main" id="{C31175E4-6EFE-BA4A-8512-9D2BF6D6C049}"/>
              </a:ext>
            </a:extLst>
          </p:cNvPr>
          <p:cNvCxnSpPr>
            <a:cxnSpLocks/>
            <a:endCxn id="44" idx="2"/>
          </p:cNvCxnSpPr>
          <p:nvPr/>
        </p:nvCxnSpPr>
        <p:spPr>
          <a:xfrm flipV="1">
            <a:off x="6062241" y="3919512"/>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47AD57AC-3841-684F-916D-13DDAA3C2D16}"/>
              </a:ext>
            </a:extLst>
          </p:cNvPr>
          <p:cNvCxnSpPr>
            <a:cxnSpLocks/>
            <a:endCxn id="45" idx="2"/>
          </p:cNvCxnSpPr>
          <p:nvPr/>
        </p:nvCxnSpPr>
        <p:spPr>
          <a:xfrm flipV="1">
            <a:off x="10024641" y="3919512"/>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A44E1B47-7F91-164E-923B-871C5923B1B1}"/>
              </a:ext>
            </a:extLst>
          </p:cNvPr>
          <p:cNvCxnSpPr>
            <a:cxnSpLocks/>
          </p:cNvCxnSpPr>
          <p:nvPr/>
        </p:nvCxnSpPr>
        <p:spPr>
          <a:xfrm flipV="1">
            <a:off x="8043441" y="4894057"/>
            <a:ext cx="0" cy="127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 xmlns:a16="http://schemas.microsoft.com/office/drawing/2014/main" id="{43AEF5E8-F1C5-624A-A458-92A2DD30EE4E}"/>
              </a:ext>
            </a:extLst>
          </p:cNvPr>
          <p:cNvSpPr txBox="1"/>
          <p:nvPr/>
        </p:nvSpPr>
        <p:spPr>
          <a:xfrm>
            <a:off x="4462041" y="6227179"/>
            <a:ext cx="1600200" cy="338554"/>
          </a:xfrm>
          <a:prstGeom prst="rect">
            <a:avLst/>
          </a:prstGeom>
          <a:noFill/>
        </p:spPr>
        <p:txBody>
          <a:bodyPr wrap="square" rtlCol="0">
            <a:spAutoFit/>
          </a:bodyPr>
          <a:lstStyle/>
          <a:p>
            <a:r>
              <a:rPr lang="en-US" sz="1600" b="1" dirty="0"/>
              <a:t>Mobile Station</a:t>
            </a:r>
          </a:p>
        </p:txBody>
      </p:sp>
      <p:sp>
        <p:nvSpPr>
          <p:cNvPr id="40" name="TextBox 39">
            <a:extLst>
              <a:ext uri="{FF2B5EF4-FFF2-40B4-BE49-F238E27FC236}">
                <a16:creationId xmlns="" xmlns:a16="http://schemas.microsoft.com/office/drawing/2014/main" id="{B2AB0FF5-D1D4-0C47-8BCA-086A3DD61671}"/>
              </a:ext>
            </a:extLst>
          </p:cNvPr>
          <p:cNvSpPr txBox="1"/>
          <p:nvPr/>
        </p:nvSpPr>
        <p:spPr>
          <a:xfrm>
            <a:off x="6214641" y="6227179"/>
            <a:ext cx="1600200" cy="338554"/>
          </a:xfrm>
          <a:prstGeom prst="rect">
            <a:avLst/>
          </a:prstGeom>
          <a:noFill/>
        </p:spPr>
        <p:txBody>
          <a:bodyPr wrap="square" rtlCol="0">
            <a:spAutoFit/>
          </a:bodyPr>
          <a:lstStyle/>
          <a:p>
            <a:pPr algn="ctr"/>
            <a:r>
              <a:rPr lang="en-US" sz="1600" b="1" dirty="0"/>
              <a:t>BTS</a:t>
            </a:r>
          </a:p>
        </p:txBody>
      </p:sp>
      <p:sp>
        <p:nvSpPr>
          <p:cNvPr id="41" name="TextBox 40">
            <a:extLst>
              <a:ext uri="{FF2B5EF4-FFF2-40B4-BE49-F238E27FC236}">
                <a16:creationId xmlns="" xmlns:a16="http://schemas.microsoft.com/office/drawing/2014/main" id="{29A9F237-0CE3-7642-922D-40F2F3D7E40F}"/>
              </a:ext>
            </a:extLst>
          </p:cNvPr>
          <p:cNvSpPr txBox="1"/>
          <p:nvPr/>
        </p:nvSpPr>
        <p:spPr>
          <a:xfrm>
            <a:off x="8272041" y="6227179"/>
            <a:ext cx="1600200" cy="338554"/>
          </a:xfrm>
          <a:prstGeom prst="rect">
            <a:avLst/>
          </a:prstGeom>
          <a:noFill/>
        </p:spPr>
        <p:txBody>
          <a:bodyPr wrap="square" rtlCol="0">
            <a:spAutoFit/>
          </a:bodyPr>
          <a:lstStyle/>
          <a:p>
            <a:pPr algn="ctr"/>
            <a:r>
              <a:rPr lang="en-US" sz="1600" b="1" dirty="0"/>
              <a:t>BSC</a:t>
            </a:r>
          </a:p>
        </p:txBody>
      </p:sp>
      <p:sp>
        <p:nvSpPr>
          <p:cNvPr id="42" name="TextBox 41">
            <a:extLst>
              <a:ext uri="{FF2B5EF4-FFF2-40B4-BE49-F238E27FC236}">
                <a16:creationId xmlns="" xmlns:a16="http://schemas.microsoft.com/office/drawing/2014/main" id="{513B2B93-4C37-6A42-9C45-23E807CEF8C3}"/>
              </a:ext>
            </a:extLst>
          </p:cNvPr>
          <p:cNvSpPr txBox="1"/>
          <p:nvPr/>
        </p:nvSpPr>
        <p:spPr>
          <a:xfrm>
            <a:off x="10329441" y="6227179"/>
            <a:ext cx="1600200" cy="338554"/>
          </a:xfrm>
          <a:prstGeom prst="rect">
            <a:avLst/>
          </a:prstGeom>
          <a:noFill/>
        </p:spPr>
        <p:txBody>
          <a:bodyPr wrap="square" rtlCol="0">
            <a:spAutoFit/>
          </a:bodyPr>
          <a:lstStyle/>
          <a:p>
            <a:pPr algn="ctr"/>
            <a:r>
              <a:rPr lang="en-US" sz="1600" b="1" dirty="0"/>
              <a:t>MSC</a:t>
            </a:r>
          </a:p>
        </p:txBody>
      </p:sp>
      <p:sp>
        <p:nvSpPr>
          <p:cNvPr id="43" name="TextBox 42">
            <a:extLst>
              <a:ext uri="{FF2B5EF4-FFF2-40B4-BE49-F238E27FC236}">
                <a16:creationId xmlns="" xmlns:a16="http://schemas.microsoft.com/office/drawing/2014/main" id="{647DC356-A556-1941-8883-363300DBA042}"/>
              </a:ext>
            </a:extLst>
          </p:cNvPr>
          <p:cNvSpPr txBox="1"/>
          <p:nvPr/>
        </p:nvSpPr>
        <p:spPr>
          <a:xfrm>
            <a:off x="7257855" y="4572307"/>
            <a:ext cx="1600200" cy="338554"/>
          </a:xfrm>
          <a:prstGeom prst="rect">
            <a:avLst/>
          </a:prstGeom>
          <a:noFill/>
        </p:spPr>
        <p:txBody>
          <a:bodyPr wrap="square" rtlCol="0">
            <a:spAutoFit/>
          </a:bodyPr>
          <a:lstStyle/>
          <a:p>
            <a:pPr algn="ctr"/>
            <a:r>
              <a:rPr lang="en-US" sz="1600" dirty="0" err="1"/>
              <a:t>Abis</a:t>
            </a:r>
            <a:endParaRPr lang="en-US" sz="1600" dirty="0"/>
          </a:p>
        </p:txBody>
      </p:sp>
      <p:sp>
        <p:nvSpPr>
          <p:cNvPr id="44" name="TextBox 43">
            <a:extLst>
              <a:ext uri="{FF2B5EF4-FFF2-40B4-BE49-F238E27FC236}">
                <a16:creationId xmlns="" xmlns:a16="http://schemas.microsoft.com/office/drawing/2014/main" id="{A982CF4B-D0AE-3D4F-B043-154E0F778FF9}"/>
              </a:ext>
            </a:extLst>
          </p:cNvPr>
          <p:cNvSpPr txBox="1"/>
          <p:nvPr/>
        </p:nvSpPr>
        <p:spPr>
          <a:xfrm>
            <a:off x="5262141" y="3580958"/>
            <a:ext cx="1600200" cy="338554"/>
          </a:xfrm>
          <a:prstGeom prst="rect">
            <a:avLst/>
          </a:prstGeom>
          <a:noFill/>
        </p:spPr>
        <p:txBody>
          <a:bodyPr wrap="square" rtlCol="0">
            <a:spAutoFit/>
          </a:bodyPr>
          <a:lstStyle/>
          <a:p>
            <a:pPr algn="ctr"/>
            <a:r>
              <a:rPr lang="en-US" sz="1600" dirty="0"/>
              <a:t>Um</a:t>
            </a:r>
          </a:p>
        </p:txBody>
      </p:sp>
      <p:sp>
        <p:nvSpPr>
          <p:cNvPr id="45" name="TextBox 44">
            <a:extLst>
              <a:ext uri="{FF2B5EF4-FFF2-40B4-BE49-F238E27FC236}">
                <a16:creationId xmlns="" xmlns:a16="http://schemas.microsoft.com/office/drawing/2014/main" id="{7EF7B812-7A97-C744-B4AB-FD34D629FE3F}"/>
              </a:ext>
            </a:extLst>
          </p:cNvPr>
          <p:cNvSpPr txBox="1"/>
          <p:nvPr/>
        </p:nvSpPr>
        <p:spPr>
          <a:xfrm>
            <a:off x="9224541" y="3580958"/>
            <a:ext cx="1600200" cy="338554"/>
          </a:xfrm>
          <a:prstGeom prst="rect">
            <a:avLst/>
          </a:prstGeom>
          <a:noFill/>
        </p:spPr>
        <p:txBody>
          <a:bodyPr wrap="square" rtlCol="0">
            <a:spAutoFit/>
          </a:bodyPr>
          <a:lstStyle/>
          <a:p>
            <a:pPr algn="ctr"/>
            <a:r>
              <a:rPr lang="en-US" sz="1600" dirty="0"/>
              <a:t>A</a:t>
            </a:r>
          </a:p>
        </p:txBody>
      </p:sp>
      <p:sp>
        <p:nvSpPr>
          <p:cNvPr id="46" name="TextBox 45">
            <a:extLst>
              <a:ext uri="{FF2B5EF4-FFF2-40B4-BE49-F238E27FC236}">
                <a16:creationId xmlns="" xmlns:a16="http://schemas.microsoft.com/office/drawing/2014/main" id="{042FB1D4-7D60-EE43-9538-2FCDC2F6D922}"/>
              </a:ext>
            </a:extLst>
          </p:cNvPr>
          <p:cNvSpPr txBox="1"/>
          <p:nvPr/>
        </p:nvSpPr>
        <p:spPr>
          <a:xfrm>
            <a:off x="3738140" y="4448513"/>
            <a:ext cx="937077" cy="584775"/>
          </a:xfrm>
          <a:prstGeom prst="rect">
            <a:avLst/>
          </a:prstGeom>
          <a:noFill/>
        </p:spPr>
        <p:txBody>
          <a:bodyPr wrap="square" rtlCol="0">
            <a:spAutoFit/>
          </a:bodyPr>
          <a:lstStyle/>
          <a:p>
            <a:pPr algn="ctr"/>
            <a:r>
              <a:rPr lang="en-US" sz="1600" dirty="0"/>
              <a:t>GSM </a:t>
            </a:r>
          </a:p>
          <a:p>
            <a:pPr algn="ctr"/>
            <a:r>
              <a:rPr lang="en-US" sz="1600" dirty="0"/>
              <a:t>Layer 3</a:t>
            </a:r>
          </a:p>
        </p:txBody>
      </p:sp>
      <p:sp>
        <p:nvSpPr>
          <p:cNvPr id="47" name="TextBox 46">
            <a:extLst>
              <a:ext uri="{FF2B5EF4-FFF2-40B4-BE49-F238E27FC236}">
                <a16:creationId xmlns="" xmlns:a16="http://schemas.microsoft.com/office/drawing/2014/main" id="{136890B4-1BBC-0C49-ABB2-D57EFDDB1AD9}"/>
              </a:ext>
            </a:extLst>
          </p:cNvPr>
          <p:cNvSpPr txBox="1"/>
          <p:nvPr/>
        </p:nvSpPr>
        <p:spPr>
          <a:xfrm>
            <a:off x="3745853" y="5469903"/>
            <a:ext cx="937077" cy="338554"/>
          </a:xfrm>
          <a:prstGeom prst="rect">
            <a:avLst/>
          </a:prstGeom>
          <a:noFill/>
        </p:spPr>
        <p:txBody>
          <a:bodyPr wrap="square" rtlCol="0">
            <a:spAutoFit/>
          </a:bodyPr>
          <a:lstStyle/>
          <a:p>
            <a:pPr algn="ctr"/>
            <a:r>
              <a:rPr lang="en-US" sz="1600" dirty="0"/>
              <a:t> Layer 2</a:t>
            </a:r>
          </a:p>
        </p:txBody>
      </p:sp>
      <p:sp>
        <p:nvSpPr>
          <p:cNvPr id="48" name="TextBox 47">
            <a:extLst>
              <a:ext uri="{FF2B5EF4-FFF2-40B4-BE49-F238E27FC236}">
                <a16:creationId xmlns="" xmlns:a16="http://schemas.microsoft.com/office/drawing/2014/main" id="{C9AF4A1D-8F9B-AF40-8F28-4502166FA032}"/>
              </a:ext>
            </a:extLst>
          </p:cNvPr>
          <p:cNvSpPr txBox="1"/>
          <p:nvPr/>
        </p:nvSpPr>
        <p:spPr>
          <a:xfrm>
            <a:off x="3738140" y="5833204"/>
            <a:ext cx="937077" cy="338554"/>
          </a:xfrm>
          <a:prstGeom prst="rect">
            <a:avLst/>
          </a:prstGeom>
          <a:noFill/>
        </p:spPr>
        <p:txBody>
          <a:bodyPr wrap="square" rtlCol="0">
            <a:spAutoFit/>
          </a:bodyPr>
          <a:lstStyle/>
          <a:p>
            <a:pPr algn="ctr"/>
            <a:r>
              <a:rPr lang="en-US" sz="1600" dirty="0"/>
              <a:t> Layer 1</a:t>
            </a:r>
          </a:p>
        </p:txBody>
      </p:sp>
    </p:spTree>
    <p:extLst>
      <p:ext uri="{BB962C8B-B14F-4D97-AF65-F5344CB8AC3E}">
        <p14:creationId xmlns:p14="http://schemas.microsoft.com/office/powerpoint/2010/main" val="352764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Network aspects in GSM</a:t>
            </a:r>
            <a:r>
              <a:rPr lang="en-IN" dirty="0" smtClean="0"/>
              <a:t>: Signalling </a:t>
            </a:r>
            <a:r>
              <a:rPr lang="en-IN" dirty="0"/>
              <a:t>Protocol </a:t>
            </a:r>
            <a:r>
              <a:rPr lang="en-IN" dirty="0" smtClean="0"/>
              <a:t>Structure</a:t>
            </a:r>
            <a:endParaRPr lang="en-IN" dirty="0"/>
          </a:p>
        </p:txBody>
      </p:sp>
      <p:sp>
        <p:nvSpPr>
          <p:cNvPr id="25" name="Content Placeholder 24"/>
          <p:cNvSpPr>
            <a:spLocks noGrp="1"/>
          </p:cNvSpPr>
          <p:nvPr>
            <p:ph idx="1"/>
          </p:nvPr>
        </p:nvSpPr>
        <p:spPr/>
        <p:txBody>
          <a:bodyPr/>
          <a:lstStyle/>
          <a:p>
            <a:pPr marL="0" indent="0">
              <a:buNone/>
            </a:pPr>
            <a:r>
              <a:rPr lang="en-IN" b="1" dirty="0"/>
              <a:t>BSC </a:t>
            </a:r>
            <a:r>
              <a:rPr lang="en-IN" b="1" dirty="0" smtClean="0"/>
              <a:t>Protocols: </a:t>
            </a:r>
            <a:r>
              <a:rPr lang="en-IN" dirty="0" smtClean="0"/>
              <a:t>Uses </a:t>
            </a:r>
            <a:r>
              <a:rPr lang="en-IN" dirty="0"/>
              <a:t>a different set of protocols after receiving the data from </a:t>
            </a:r>
            <a:r>
              <a:rPr lang="en-IN" dirty="0" smtClean="0"/>
              <a:t> </a:t>
            </a:r>
            <a:r>
              <a:rPr lang="en-IN" dirty="0"/>
              <a:t>BTS.</a:t>
            </a:r>
            <a:endParaRPr lang="en-IN" b="1" dirty="0"/>
          </a:p>
          <a:p>
            <a:r>
              <a:rPr lang="en-US" b="1" dirty="0" smtClean="0"/>
              <a:t>SCCP: </a:t>
            </a:r>
            <a:r>
              <a:rPr lang="en-IN" dirty="0"/>
              <a:t>Signalling Connection Control Part </a:t>
            </a:r>
            <a:r>
              <a:rPr lang="en-IN" dirty="0" smtClean="0"/>
              <a:t>(SSCP) is a network layer </a:t>
            </a:r>
            <a:r>
              <a:rPr lang="en-IN" dirty="0"/>
              <a:t>protocol </a:t>
            </a:r>
            <a:endParaRPr lang="en-IN" dirty="0" smtClean="0"/>
          </a:p>
          <a:p>
            <a:pPr lvl="1"/>
            <a:r>
              <a:rPr lang="en-IN" dirty="0" smtClean="0"/>
              <a:t>Provides </a:t>
            </a:r>
            <a:r>
              <a:rPr lang="en-IN" dirty="0"/>
              <a:t>extended </a:t>
            </a:r>
            <a:r>
              <a:rPr lang="en-IN" dirty="0">
                <a:solidFill>
                  <a:srgbClr val="5430AA"/>
                </a:solidFill>
              </a:rPr>
              <a:t>routing</a:t>
            </a:r>
            <a:r>
              <a:rPr lang="en-IN" dirty="0"/>
              <a:t>, </a:t>
            </a:r>
            <a:r>
              <a:rPr lang="en-IN" dirty="0">
                <a:solidFill>
                  <a:srgbClr val="5430AA"/>
                </a:solidFill>
              </a:rPr>
              <a:t>flow control</a:t>
            </a:r>
            <a:r>
              <a:rPr lang="en-IN" dirty="0"/>
              <a:t>, </a:t>
            </a:r>
            <a:r>
              <a:rPr lang="en-IN" dirty="0">
                <a:solidFill>
                  <a:srgbClr val="5430AA"/>
                </a:solidFill>
              </a:rPr>
              <a:t>segmentation, connection-orientation</a:t>
            </a:r>
            <a:r>
              <a:rPr lang="en-IN" dirty="0"/>
              <a:t>, and </a:t>
            </a:r>
            <a:r>
              <a:rPr lang="en-IN" dirty="0">
                <a:solidFill>
                  <a:srgbClr val="5430AA"/>
                </a:solidFill>
              </a:rPr>
              <a:t>error correction </a:t>
            </a:r>
            <a:r>
              <a:rPr lang="en-IN" dirty="0"/>
              <a:t>facilities in </a:t>
            </a:r>
            <a:r>
              <a:rPr lang="en-IN" dirty="0" err="1"/>
              <a:t>Signaling</a:t>
            </a:r>
            <a:r>
              <a:rPr lang="en-IN" dirty="0"/>
              <a:t> System 7 </a:t>
            </a:r>
            <a:r>
              <a:rPr lang="en-IN" dirty="0" smtClean="0"/>
              <a:t>(</a:t>
            </a:r>
            <a:r>
              <a:rPr lang="en-IN" dirty="0" smtClean="0">
                <a:solidFill>
                  <a:srgbClr val="5430AA"/>
                </a:solidFill>
              </a:rPr>
              <a:t>SS7</a:t>
            </a:r>
            <a:r>
              <a:rPr lang="en-IN" dirty="0" smtClean="0"/>
              <a:t>) telecommunications </a:t>
            </a:r>
            <a:r>
              <a:rPr lang="en-IN" dirty="0"/>
              <a:t>networks. </a:t>
            </a:r>
            <a:endParaRPr lang="en-IN" dirty="0" smtClean="0"/>
          </a:p>
          <a:p>
            <a:pPr lvl="1"/>
            <a:r>
              <a:rPr lang="en-IN" dirty="0" smtClean="0"/>
              <a:t>SCCP </a:t>
            </a:r>
            <a:r>
              <a:rPr lang="en-IN" dirty="0"/>
              <a:t>relies on the services of </a:t>
            </a:r>
            <a:r>
              <a:rPr lang="en-IN" dirty="0">
                <a:solidFill>
                  <a:srgbClr val="5430AA"/>
                </a:solidFill>
              </a:rPr>
              <a:t>MTP</a:t>
            </a:r>
            <a:r>
              <a:rPr lang="en-IN" dirty="0"/>
              <a:t> for basic routing and error detection.</a:t>
            </a:r>
            <a:endParaRPr lang="en-IN" dirty="0" smtClean="0"/>
          </a:p>
          <a:p>
            <a:r>
              <a:rPr lang="en-US" b="1" dirty="0" smtClean="0"/>
              <a:t>MTP</a:t>
            </a:r>
            <a:r>
              <a:rPr lang="en-US" dirty="0"/>
              <a:t>: Message Transfer </a:t>
            </a:r>
            <a:r>
              <a:rPr lang="en-US" dirty="0" smtClean="0"/>
              <a:t>Part</a:t>
            </a:r>
          </a:p>
          <a:p>
            <a:pPr lvl="1"/>
            <a:r>
              <a:rPr lang="en-IN" dirty="0" smtClean="0"/>
              <a:t>Part </a:t>
            </a:r>
            <a:r>
              <a:rPr lang="en-IN" dirty="0"/>
              <a:t>of the </a:t>
            </a:r>
            <a:r>
              <a:rPr lang="en-IN" dirty="0" smtClean="0"/>
              <a:t>Signalling </a:t>
            </a:r>
            <a:r>
              <a:rPr lang="en-IN" dirty="0"/>
              <a:t>System 7 (SS7) used for </a:t>
            </a:r>
            <a:r>
              <a:rPr lang="en-IN" dirty="0">
                <a:solidFill>
                  <a:srgbClr val="5430AA"/>
                </a:solidFill>
              </a:rPr>
              <a:t>communication</a:t>
            </a:r>
            <a:r>
              <a:rPr lang="en-IN" dirty="0"/>
              <a:t> in Public Switched Telephone </a:t>
            </a:r>
            <a:r>
              <a:rPr lang="en-IN" dirty="0" smtClean="0"/>
              <a:t>Networks (</a:t>
            </a:r>
            <a:r>
              <a:rPr lang="en-IN" dirty="0" smtClean="0">
                <a:solidFill>
                  <a:srgbClr val="5430AA"/>
                </a:solidFill>
              </a:rPr>
              <a:t>PSTN</a:t>
            </a:r>
            <a:r>
              <a:rPr lang="en-IN" dirty="0" smtClean="0"/>
              <a:t>). </a:t>
            </a:r>
          </a:p>
          <a:p>
            <a:pPr lvl="1"/>
            <a:r>
              <a:rPr lang="en-IN" dirty="0" smtClean="0"/>
              <a:t>MTP </a:t>
            </a:r>
            <a:r>
              <a:rPr lang="en-IN" dirty="0"/>
              <a:t>is responsible for </a:t>
            </a:r>
            <a:r>
              <a:rPr lang="en-IN" dirty="0">
                <a:solidFill>
                  <a:srgbClr val="5430AA"/>
                </a:solidFill>
              </a:rPr>
              <a:t>reliable, unduplicated</a:t>
            </a:r>
            <a:r>
              <a:rPr lang="en-IN" dirty="0"/>
              <a:t> and </a:t>
            </a:r>
            <a:r>
              <a:rPr lang="en-IN" dirty="0">
                <a:solidFill>
                  <a:srgbClr val="5430AA"/>
                </a:solidFill>
              </a:rPr>
              <a:t>in-sequence transport </a:t>
            </a:r>
            <a:r>
              <a:rPr lang="en-IN" dirty="0"/>
              <a:t>of SS7 messages between communication partners.</a:t>
            </a:r>
            <a:endParaRPr lang="fr-FR" dirty="0" smtClean="0"/>
          </a:p>
        </p:txBody>
      </p:sp>
      <p:graphicFrame>
        <p:nvGraphicFramePr>
          <p:cNvPr id="28" name="Table 27">
            <a:extLst>
              <a:ext uri="{FF2B5EF4-FFF2-40B4-BE49-F238E27FC236}">
                <a16:creationId xmlns="" xmlns:a16="http://schemas.microsoft.com/office/drawing/2014/main" id="{7B7B7015-938E-D246-B13C-80E646E0A779}"/>
              </a:ext>
            </a:extLst>
          </p:cNvPr>
          <p:cNvGraphicFramePr>
            <a:graphicFrameLocks noGrp="1"/>
          </p:cNvGraphicFramePr>
          <p:nvPr>
            <p:extLst>
              <p:ext uri="{D42A27DB-BD31-4B8C-83A1-F6EECF244321}">
                <p14:modId xmlns:p14="http://schemas.microsoft.com/office/powerpoint/2010/main" val="3201772011"/>
              </p:ext>
            </p:extLst>
          </p:nvPr>
        </p:nvGraphicFramePr>
        <p:xfrm>
          <a:off x="4614441" y="4168151"/>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29" name="Straight Connector 28">
            <a:extLst>
              <a:ext uri="{FF2B5EF4-FFF2-40B4-BE49-F238E27FC236}">
                <a16:creationId xmlns="" xmlns:a16="http://schemas.microsoft.com/office/drawing/2014/main" id="{2A761E08-353D-EC4A-96FA-84498826A64D}"/>
              </a:ext>
            </a:extLst>
          </p:cNvPr>
          <p:cNvCxnSpPr/>
          <p:nvPr/>
        </p:nvCxnSpPr>
        <p:spPr>
          <a:xfrm>
            <a:off x="4614441" y="454915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7FB17597-0C0B-6346-9BEB-CA6187CD4C4B}"/>
              </a:ext>
            </a:extLst>
          </p:cNvPr>
          <p:cNvCxnSpPr/>
          <p:nvPr/>
        </p:nvCxnSpPr>
        <p:spPr>
          <a:xfrm>
            <a:off x="4614441" y="500635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31" name="Table 30">
            <a:extLst>
              <a:ext uri="{FF2B5EF4-FFF2-40B4-BE49-F238E27FC236}">
                <a16:creationId xmlns="" xmlns:a16="http://schemas.microsoft.com/office/drawing/2014/main" id="{3EF4A6EA-B244-E649-B954-AF4A541285C7}"/>
              </a:ext>
            </a:extLst>
          </p:cNvPr>
          <p:cNvGraphicFramePr>
            <a:graphicFrameLocks noGrp="1"/>
          </p:cNvGraphicFramePr>
          <p:nvPr>
            <p:extLst>
              <p:ext uri="{D42A27DB-BD31-4B8C-83A1-F6EECF244321}">
                <p14:modId xmlns:p14="http://schemas.microsoft.com/office/powerpoint/2010/main" val="497537836"/>
              </p:ext>
            </p:extLst>
          </p:nvPr>
        </p:nvGraphicFramePr>
        <p:xfrm>
          <a:off x="6443241" y="5200151"/>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RR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3256551014"/>
                  </a:ext>
                </a:extLst>
              </a:tr>
            </a:tbl>
          </a:graphicData>
        </a:graphic>
      </p:graphicFrame>
      <p:graphicFrame>
        <p:nvGraphicFramePr>
          <p:cNvPr id="32" name="Table 31">
            <a:extLst>
              <a:ext uri="{FF2B5EF4-FFF2-40B4-BE49-F238E27FC236}">
                <a16:creationId xmlns="" xmlns:a16="http://schemas.microsoft.com/office/drawing/2014/main" id="{B8BC138E-5036-6B48-A17D-6C6D5BC4FEC0}"/>
              </a:ext>
            </a:extLst>
          </p:cNvPr>
          <p:cNvGraphicFramePr>
            <a:graphicFrameLocks noGrp="1"/>
          </p:cNvGraphicFramePr>
          <p:nvPr>
            <p:extLst>
              <p:ext uri="{D42A27DB-BD31-4B8C-83A1-F6EECF244321}">
                <p14:modId xmlns:p14="http://schemas.microsoft.com/office/powerpoint/2010/main" val="1525441523"/>
              </p:ext>
            </p:extLst>
          </p:nvPr>
        </p:nvGraphicFramePr>
        <p:xfrm>
          <a:off x="10558041" y="4168151"/>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33" name="Straight Connector 32">
            <a:extLst>
              <a:ext uri="{FF2B5EF4-FFF2-40B4-BE49-F238E27FC236}">
                <a16:creationId xmlns="" xmlns:a16="http://schemas.microsoft.com/office/drawing/2014/main" id="{246465E5-3E85-2541-BDEE-023D2A331149}"/>
              </a:ext>
            </a:extLst>
          </p:cNvPr>
          <p:cNvCxnSpPr/>
          <p:nvPr/>
        </p:nvCxnSpPr>
        <p:spPr>
          <a:xfrm>
            <a:off x="10558041" y="454915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A47F3689-3141-BB4B-A6A6-5E1A76024776}"/>
              </a:ext>
            </a:extLst>
          </p:cNvPr>
          <p:cNvCxnSpPr/>
          <p:nvPr/>
        </p:nvCxnSpPr>
        <p:spPr>
          <a:xfrm>
            <a:off x="10558041" y="500635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 xmlns:a16="http://schemas.microsoft.com/office/drawing/2014/main" id="{3B4C2D86-CAED-B44E-87C0-DC3D8A3BF276}"/>
              </a:ext>
            </a:extLst>
          </p:cNvPr>
          <p:cNvGraphicFramePr>
            <a:graphicFrameLocks noGrp="1"/>
          </p:cNvGraphicFramePr>
          <p:nvPr>
            <p:extLst>
              <p:ext uri="{D42A27DB-BD31-4B8C-83A1-F6EECF244321}">
                <p14:modId xmlns:p14="http://schemas.microsoft.com/office/powerpoint/2010/main" val="3130479572"/>
              </p:ext>
            </p:extLst>
          </p:nvPr>
        </p:nvGraphicFramePr>
        <p:xfrm>
          <a:off x="8500641" y="5200151"/>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BSSMAP</a:t>
                      </a: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a:t>SCCP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MTP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36" name="Straight Connector 35">
            <a:extLst>
              <a:ext uri="{FF2B5EF4-FFF2-40B4-BE49-F238E27FC236}">
                <a16:creationId xmlns="" xmlns:a16="http://schemas.microsoft.com/office/drawing/2014/main" id="{C31175E4-6EFE-BA4A-8512-9D2BF6D6C049}"/>
              </a:ext>
            </a:extLst>
          </p:cNvPr>
          <p:cNvCxnSpPr>
            <a:cxnSpLocks/>
            <a:endCxn id="44" idx="2"/>
          </p:cNvCxnSpPr>
          <p:nvPr/>
        </p:nvCxnSpPr>
        <p:spPr>
          <a:xfrm flipV="1">
            <a:off x="6100341" y="4369540"/>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47AD57AC-3841-684F-916D-13DDAA3C2D16}"/>
              </a:ext>
            </a:extLst>
          </p:cNvPr>
          <p:cNvCxnSpPr>
            <a:cxnSpLocks/>
            <a:endCxn id="45" idx="2"/>
          </p:cNvCxnSpPr>
          <p:nvPr/>
        </p:nvCxnSpPr>
        <p:spPr>
          <a:xfrm flipV="1">
            <a:off x="10100841" y="4354462"/>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A44E1B47-7F91-164E-923B-871C5923B1B1}"/>
              </a:ext>
            </a:extLst>
          </p:cNvPr>
          <p:cNvCxnSpPr>
            <a:cxnSpLocks/>
          </p:cNvCxnSpPr>
          <p:nvPr/>
        </p:nvCxnSpPr>
        <p:spPr>
          <a:xfrm flipV="1">
            <a:off x="8043441" y="5006351"/>
            <a:ext cx="0" cy="127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 xmlns:a16="http://schemas.microsoft.com/office/drawing/2014/main" id="{43AEF5E8-F1C5-624A-A458-92A2DD30EE4E}"/>
              </a:ext>
            </a:extLst>
          </p:cNvPr>
          <p:cNvSpPr txBox="1"/>
          <p:nvPr/>
        </p:nvSpPr>
        <p:spPr>
          <a:xfrm>
            <a:off x="4462041" y="6339473"/>
            <a:ext cx="1600200" cy="338554"/>
          </a:xfrm>
          <a:prstGeom prst="rect">
            <a:avLst/>
          </a:prstGeom>
          <a:noFill/>
        </p:spPr>
        <p:txBody>
          <a:bodyPr wrap="square" rtlCol="0">
            <a:spAutoFit/>
          </a:bodyPr>
          <a:lstStyle/>
          <a:p>
            <a:r>
              <a:rPr lang="en-US" sz="1600" b="1" dirty="0"/>
              <a:t>Mobile Station</a:t>
            </a:r>
          </a:p>
        </p:txBody>
      </p:sp>
      <p:sp>
        <p:nvSpPr>
          <p:cNvPr id="40" name="TextBox 39">
            <a:extLst>
              <a:ext uri="{FF2B5EF4-FFF2-40B4-BE49-F238E27FC236}">
                <a16:creationId xmlns="" xmlns:a16="http://schemas.microsoft.com/office/drawing/2014/main" id="{B2AB0FF5-D1D4-0C47-8BCA-086A3DD61671}"/>
              </a:ext>
            </a:extLst>
          </p:cNvPr>
          <p:cNvSpPr txBox="1"/>
          <p:nvPr/>
        </p:nvSpPr>
        <p:spPr>
          <a:xfrm>
            <a:off x="6214641" y="6339473"/>
            <a:ext cx="1600200" cy="338554"/>
          </a:xfrm>
          <a:prstGeom prst="rect">
            <a:avLst/>
          </a:prstGeom>
          <a:noFill/>
        </p:spPr>
        <p:txBody>
          <a:bodyPr wrap="square" rtlCol="0">
            <a:spAutoFit/>
          </a:bodyPr>
          <a:lstStyle/>
          <a:p>
            <a:pPr algn="ctr"/>
            <a:r>
              <a:rPr lang="en-US" sz="1600" b="1" dirty="0"/>
              <a:t>BTS</a:t>
            </a:r>
          </a:p>
        </p:txBody>
      </p:sp>
      <p:sp>
        <p:nvSpPr>
          <p:cNvPr id="41" name="TextBox 40">
            <a:extLst>
              <a:ext uri="{FF2B5EF4-FFF2-40B4-BE49-F238E27FC236}">
                <a16:creationId xmlns="" xmlns:a16="http://schemas.microsoft.com/office/drawing/2014/main" id="{29A9F237-0CE3-7642-922D-40F2F3D7E40F}"/>
              </a:ext>
            </a:extLst>
          </p:cNvPr>
          <p:cNvSpPr txBox="1"/>
          <p:nvPr/>
        </p:nvSpPr>
        <p:spPr>
          <a:xfrm>
            <a:off x="8272041" y="6339473"/>
            <a:ext cx="1600200" cy="338554"/>
          </a:xfrm>
          <a:prstGeom prst="rect">
            <a:avLst/>
          </a:prstGeom>
          <a:noFill/>
        </p:spPr>
        <p:txBody>
          <a:bodyPr wrap="square" rtlCol="0">
            <a:spAutoFit/>
          </a:bodyPr>
          <a:lstStyle/>
          <a:p>
            <a:pPr algn="ctr"/>
            <a:r>
              <a:rPr lang="en-US" sz="1600" b="1" dirty="0"/>
              <a:t>BSC</a:t>
            </a:r>
          </a:p>
        </p:txBody>
      </p:sp>
      <p:sp>
        <p:nvSpPr>
          <p:cNvPr id="42" name="TextBox 41">
            <a:extLst>
              <a:ext uri="{FF2B5EF4-FFF2-40B4-BE49-F238E27FC236}">
                <a16:creationId xmlns="" xmlns:a16="http://schemas.microsoft.com/office/drawing/2014/main" id="{513B2B93-4C37-6A42-9C45-23E807CEF8C3}"/>
              </a:ext>
            </a:extLst>
          </p:cNvPr>
          <p:cNvSpPr txBox="1"/>
          <p:nvPr/>
        </p:nvSpPr>
        <p:spPr>
          <a:xfrm>
            <a:off x="10329441" y="6339473"/>
            <a:ext cx="1600200" cy="338554"/>
          </a:xfrm>
          <a:prstGeom prst="rect">
            <a:avLst/>
          </a:prstGeom>
          <a:noFill/>
        </p:spPr>
        <p:txBody>
          <a:bodyPr wrap="square" rtlCol="0">
            <a:spAutoFit/>
          </a:bodyPr>
          <a:lstStyle/>
          <a:p>
            <a:pPr algn="ctr"/>
            <a:r>
              <a:rPr lang="en-US" sz="1600" b="1" dirty="0"/>
              <a:t>MSC</a:t>
            </a:r>
          </a:p>
        </p:txBody>
      </p:sp>
      <p:sp>
        <p:nvSpPr>
          <p:cNvPr id="43" name="TextBox 42">
            <a:extLst>
              <a:ext uri="{FF2B5EF4-FFF2-40B4-BE49-F238E27FC236}">
                <a16:creationId xmlns="" xmlns:a16="http://schemas.microsoft.com/office/drawing/2014/main" id="{647DC356-A556-1941-8883-363300DBA042}"/>
              </a:ext>
            </a:extLst>
          </p:cNvPr>
          <p:cNvSpPr txBox="1"/>
          <p:nvPr/>
        </p:nvSpPr>
        <p:spPr>
          <a:xfrm>
            <a:off x="7257855" y="4684601"/>
            <a:ext cx="1600200" cy="338554"/>
          </a:xfrm>
          <a:prstGeom prst="rect">
            <a:avLst/>
          </a:prstGeom>
          <a:noFill/>
        </p:spPr>
        <p:txBody>
          <a:bodyPr wrap="square" rtlCol="0">
            <a:spAutoFit/>
          </a:bodyPr>
          <a:lstStyle/>
          <a:p>
            <a:pPr algn="ctr"/>
            <a:r>
              <a:rPr lang="en-US" sz="1600" dirty="0" err="1"/>
              <a:t>Abis</a:t>
            </a:r>
            <a:endParaRPr lang="en-US" sz="1600" dirty="0"/>
          </a:p>
        </p:txBody>
      </p:sp>
      <p:sp>
        <p:nvSpPr>
          <p:cNvPr id="44" name="TextBox 43">
            <a:extLst>
              <a:ext uri="{FF2B5EF4-FFF2-40B4-BE49-F238E27FC236}">
                <a16:creationId xmlns="" xmlns:a16="http://schemas.microsoft.com/office/drawing/2014/main" id="{A982CF4B-D0AE-3D4F-B043-154E0F778FF9}"/>
              </a:ext>
            </a:extLst>
          </p:cNvPr>
          <p:cNvSpPr txBox="1"/>
          <p:nvPr/>
        </p:nvSpPr>
        <p:spPr>
          <a:xfrm>
            <a:off x="5300241" y="4030986"/>
            <a:ext cx="1600200" cy="338554"/>
          </a:xfrm>
          <a:prstGeom prst="rect">
            <a:avLst/>
          </a:prstGeom>
          <a:noFill/>
        </p:spPr>
        <p:txBody>
          <a:bodyPr wrap="square" rtlCol="0">
            <a:spAutoFit/>
          </a:bodyPr>
          <a:lstStyle/>
          <a:p>
            <a:pPr algn="ctr"/>
            <a:r>
              <a:rPr lang="en-US" sz="1600" dirty="0"/>
              <a:t>Um</a:t>
            </a:r>
          </a:p>
        </p:txBody>
      </p:sp>
      <p:sp>
        <p:nvSpPr>
          <p:cNvPr id="45" name="TextBox 44">
            <a:extLst>
              <a:ext uri="{FF2B5EF4-FFF2-40B4-BE49-F238E27FC236}">
                <a16:creationId xmlns="" xmlns:a16="http://schemas.microsoft.com/office/drawing/2014/main" id="{7EF7B812-7A97-C744-B4AB-FD34D629FE3F}"/>
              </a:ext>
            </a:extLst>
          </p:cNvPr>
          <p:cNvSpPr txBox="1"/>
          <p:nvPr/>
        </p:nvSpPr>
        <p:spPr>
          <a:xfrm>
            <a:off x="9300741" y="4015908"/>
            <a:ext cx="1600200" cy="338554"/>
          </a:xfrm>
          <a:prstGeom prst="rect">
            <a:avLst/>
          </a:prstGeom>
          <a:noFill/>
        </p:spPr>
        <p:txBody>
          <a:bodyPr wrap="square" rtlCol="0">
            <a:spAutoFit/>
          </a:bodyPr>
          <a:lstStyle/>
          <a:p>
            <a:pPr algn="ctr"/>
            <a:r>
              <a:rPr lang="en-US" sz="1600" dirty="0"/>
              <a:t>A</a:t>
            </a:r>
          </a:p>
        </p:txBody>
      </p:sp>
      <p:sp>
        <p:nvSpPr>
          <p:cNvPr id="46" name="TextBox 45">
            <a:extLst>
              <a:ext uri="{FF2B5EF4-FFF2-40B4-BE49-F238E27FC236}">
                <a16:creationId xmlns="" xmlns:a16="http://schemas.microsoft.com/office/drawing/2014/main" id="{042FB1D4-7D60-EE43-9538-2FCDC2F6D922}"/>
              </a:ext>
            </a:extLst>
          </p:cNvPr>
          <p:cNvSpPr txBox="1"/>
          <p:nvPr/>
        </p:nvSpPr>
        <p:spPr>
          <a:xfrm>
            <a:off x="3738140" y="4560807"/>
            <a:ext cx="937077" cy="584775"/>
          </a:xfrm>
          <a:prstGeom prst="rect">
            <a:avLst/>
          </a:prstGeom>
          <a:noFill/>
        </p:spPr>
        <p:txBody>
          <a:bodyPr wrap="square" rtlCol="0">
            <a:spAutoFit/>
          </a:bodyPr>
          <a:lstStyle/>
          <a:p>
            <a:pPr algn="ctr"/>
            <a:r>
              <a:rPr lang="en-US" sz="1600" dirty="0"/>
              <a:t>GSM </a:t>
            </a:r>
          </a:p>
          <a:p>
            <a:pPr algn="ctr"/>
            <a:r>
              <a:rPr lang="en-US" sz="1600" dirty="0"/>
              <a:t>Layer 3</a:t>
            </a:r>
          </a:p>
        </p:txBody>
      </p:sp>
      <p:sp>
        <p:nvSpPr>
          <p:cNvPr id="47" name="TextBox 46">
            <a:extLst>
              <a:ext uri="{FF2B5EF4-FFF2-40B4-BE49-F238E27FC236}">
                <a16:creationId xmlns="" xmlns:a16="http://schemas.microsoft.com/office/drawing/2014/main" id="{136890B4-1BBC-0C49-ABB2-D57EFDDB1AD9}"/>
              </a:ext>
            </a:extLst>
          </p:cNvPr>
          <p:cNvSpPr txBox="1"/>
          <p:nvPr/>
        </p:nvSpPr>
        <p:spPr>
          <a:xfrm>
            <a:off x="3745853" y="5582197"/>
            <a:ext cx="937077" cy="338554"/>
          </a:xfrm>
          <a:prstGeom prst="rect">
            <a:avLst/>
          </a:prstGeom>
          <a:noFill/>
        </p:spPr>
        <p:txBody>
          <a:bodyPr wrap="square" rtlCol="0">
            <a:spAutoFit/>
          </a:bodyPr>
          <a:lstStyle/>
          <a:p>
            <a:pPr algn="ctr"/>
            <a:r>
              <a:rPr lang="en-US" sz="1600" dirty="0"/>
              <a:t> Layer 2</a:t>
            </a:r>
          </a:p>
        </p:txBody>
      </p:sp>
      <p:sp>
        <p:nvSpPr>
          <p:cNvPr id="48" name="TextBox 47">
            <a:extLst>
              <a:ext uri="{FF2B5EF4-FFF2-40B4-BE49-F238E27FC236}">
                <a16:creationId xmlns="" xmlns:a16="http://schemas.microsoft.com/office/drawing/2014/main" id="{C9AF4A1D-8F9B-AF40-8F28-4502166FA032}"/>
              </a:ext>
            </a:extLst>
          </p:cNvPr>
          <p:cNvSpPr txBox="1"/>
          <p:nvPr/>
        </p:nvSpPr>
        <p:spPr>
          <a:xfrm>
            <a:off x="3738140" y="5945498"/>
            <a:ext cx="937077" cy="338554"/>
          </a:xfrm>
          <a:prstGeom prst="rect">
            <a:avLst/>
          </a:prstGeom>
          <a:noFill/>
        </p:spPr>
        <p:txBody>
          <a:bodyPr wrap="square" rtlCol="0">
            <a:spAutoFit/>
          </a:bodyPr>
          <a:lstStyle/>
          <a:p>
            <a:pPr algn="ctr"/>
            <a:r>
              <a:rPr lang="en-US" sz="1600" dirty="0"/>
              <a:t> Layer 1</a:t>
            </a:r>
          </a:p>
        </p:txBody>
      </p:sp>
    </p:spTree>
    <p:extLst>
      <p:ext uri="{BB962C8B-B14F-4D97-AF65-F5344CB8AC3E}">
        <p14:creationId xmlns:p14="http://schemas.microsoft.com/office/powerpoint/2010/main" val="19679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Network aspects in GSM</a:t>
            </a:r>
            <a:r>
              <a:rPr lang="en-IN" dirty="0" smtClean="0"/>
              <a:t>: Signalling </a:t>
            </a:r>
            <a:r>
              <a:rPr lang="en-IN" dirty="0"/>
              <a:t>Protocol </a:t>
            </a:r>
            <a:r>
              <a:rPr lang="en-IN" dirty="0" smtClean="0"/>
              <a:t>Structure</a:t>
            </a:r>
            <a:endParaRPr lang="en-IN" dirty="0"/>
          </a:p>
        </p:txBody>
      </p:sp>
      <p:sp>
        <p:nvSpPr>
          <p:cNvPr id="25" name="Content Placeholder 24"/>
          <p:cNvSpPr>
            <a:spLocks noGrp="1"/>
          </p:cNvSpPr>
          <p:nvPr>
            <p:ph idx="1"/>
          </p:nvPr>
        </p:nvSpPr>
        <p:spPr/>
        <p:txBody>
          <a:bodyPr/>
          <a:lstStyle/>
          <a:p>
            <a:pPr marL="0" indent="0">
              <a:buNone/>
            </a:pPr>
            <a:r>
              <a:rPr lang="en-IN" b="1" dirty="0"/>
              <a:t>M</a:t>
            </a:r>
            <a:r>
              <a:rPr lang="en-IN" b="1" dirty="0" smtClean="0"/>
              <a:t>SC Protocols</a:t>
            </a:r>
            <a:endParaRPr lang="en-IN" b="1" dirty="0"/>
          </a:p>
          <a:p>
            <a:r>
              <a:rPr lang="en-US" b="1" dirty="0" smtClean="0"/>
              <a:t>A interface:</a:t>
            </a:r>
          </a:p>
          <a:p>
            <a:pPr lvl="1"/>
            <a:r>
              <a:rPr lang="en-IN" dirty="0" smtClean="0"/>
              <a:t>Used </a:t>
            </a:r>
            <a:r>
              <a:rPr lang="en-IN" dirty="0"/>
              <a:t>to provide </a:t>
            </a:r>
            <a:r>
              <a:rPr lang="en-IN" dirty="0">
                <a:solidFill>
                  <a:srgbClr val="5430AA"/>
                </a:solidFill>
              </a:rPr>
              <a:t>communication</a:t>
            </a:r>
            <a:r>
              <a:rPr lang="en-IN" dirty="0"/>
              <a:t> between the </a:t>
            </a:r>
            <a:r>
              <a:rPr lang="en-IN" dirty="0">
                <a:solidFill>
                  <a:srgbClr val="5430AA"/>
                </a:solidFill>
              </a:rPr>
              <a:t>BSS</a:t>
            </a:r>
            <a:r>
              <a:rPr lang="en-IN" dirty="0"/>
              <a:t> and the </a:t>
            </a:r>
            <a:r>
              <a:rPr lang="en-IN" dirty="0">
                <a:solidFill>
                  <a:srgbClr val="5430AA"/>
                </a:solidFill>
              </a:rPr>
              <a:t>MSC</a:t>
            </a:r>
            <a:r>
              <a:rPr lang="en-IN" dirty="0"/>
              <a:t>. </a:t>
            </a:r>
            <a:endParaRPr lang="en-IN" dirty="0" smtClean="0"/>
          </a:p>
          <a:p>
            <a:pPr lvl="1"/>
            <a:r>
              <a:rPr lang="en-IN" dirty="0" smtClean="0"/>
              <a:t>The </a:t>
            </a:r>
            <a:r>
              <a:rPr lang="en-IN" dirty="0"/>
              <a:t>interface carries information to </a:t>
            </a:r>
            <a:r>
              <a:rPr lang="en-IN" dirty="0">
                <a:solidFill>
                  <a:srgbClr val="5430AA"/>
                </a:solidFill>
              </a:rPr>
              <a:t>enable</a:t>
            </a:r>
            <a:r>
              <a:rPr lang="en-IN" dirty="0"/>
              <a:t> the </a:t>
            </a:r>
            <a:r>
              <a:rPr lang="en-IN" dirty="0">
                <a:solidFill>
                  <a:srgbClr val="5430AA"/>
                </a:solidFill>
              </a:rPr>
              <a:t>channels, timeslots </a:t>
            </a:r>
            <a:r>
              <a:rPr lang="en-IN" dirty="0"/>
              <a:t>and the like to be allocated to the mobile </a:t>
            </a:r>
            <a:r>
              <a:rPr lang="en-IN" dirty="0" smtClean="0"/>
              <a:t>equipment's </a:t>
            </a:r>
            <a:r>
              <a:rPr lang="en-IN" dirty="0"/>
              <a:t>being serviced by the </a:t>
            </a:r>
            <a:r>
              <a:rPr lang="en-IN" dirty="0">
                <a:solidFill>
                  <a:srgbClr val="5430AA"/>
                </a:solidFill>
              </a:rPr>
              <a:t>BSSs</a:t>
            </a:r>
            <a:r>
              <a:rPr lang="en-IN" dirty="0"/>
              <a:t>. </a:t>
            </a:r>
            <a:endParaRPr lang="en-US" b="1" dirty="0" smtClean="0"/>
          </a:p>
          <a:p>
            <a:r>
              <a:rPr lang="en-IN" dirty="0"/>
              <a:t>At the MSC, starting from the BSC, the information is </a:t>
            </a:r>
            <a:r>
              <a:rPr lang="en-IN" dirty="0">
                <a:solidFill>
                  <a:srgbClr val="5430AA"/>
                </a:solidFill>
              </a:rPr>
              <a:t>mapped</a:t>
            </a:r>
            <a:r>
              <a:rPr lang="en-IN" dirty="0"/>
              <a:t> across the </a:t>
            </a:r>
            <a:r>
              <a:rPr lang="en-IN" dirty="0">
                <a:solidFill>
                  <a:srgbClr val="5430AA"/>
                </a:solidFill>
              </a:rPr>
              <a:t>A interface </a:t>
            </a:r>
            <a:r>
              <a:rPr lang="en-IN" dirty="0"/>
              <a:t>to the MTP Layers 1 through 3. </a:t>
            </a:r>
            <a:endParaRPr lang="en-IN" dirty="0" smtClean="0"/>
          </a:p>
          <a:p>
            <a:r>
              <a:rPr lang="en-IN" dirty="0" smtClean="0">
                <a:solidFill>
                  <a:srgbClr val="5430AA"/>
                </a:solidFill>
              </a:rPr>
              <a:t>Location </a:t>
            </a:r>
            <a:r>
              <a:rPr lang="en-IN" dirty="0">
                <a:solidFill>
                  <a:srgbClr val="5430AA"/>
                </a:solidFill>
              </a:rPr>
              <a:t>registers </a:t>
            </a:r>
            <a:r>
              <a:rPr lang="en-IN" dirty="0"/>
              <a:t>are included in the MSC databases to assist in the role of determining how and whether connections are to be made to </a:t>
            </a:r>
            <a:r>
              <a:rPr lang="en-IN" dirty="0">
                <a:solidFill>
                  <a:srgbClr val="5430AA"/>
                </a:solidFill>
              </a:rPr>
              <a:t>roaming</a:t>
            </a:r>
            <a:r>
              <a:rPr lang="en-IN" dirty="0"/>
              <a:t> users.</a:t>
            </a:r>
            <a:endParaRPr lang="fr-FR" dirty="0" smtClean="0"/>
          </a:p>
        </p:txBody>
      </p:sp>
      <p:graphicFrame>
        <p:nvGraphicFramePr>
          <p:cNvPr id="28" name="Table 27">
            <a:extLst>
              <a:ext uri="{FF2B5EF4-FFF2-40B4-BE49-F238E27FC236}">
                <a16:creationId xmlns="" xmlns:a16="http://schemas.microsoft.com/office/drawing/2014/main" id="{7B7B7015-938E-D246-B13C-80E646E0A779}"/>
              </a:ext>
            </a:extLst>
          </p:cNvPr>
          <p:cNvGraphicFramePr>
            <a:graphicFrameLocks noGrp="1"/>
          </p:cNvGraphicFramePr>
          <p:nvPr>
            <p:extLst/>
          </p:nvPr>
        </p:nvGraphicFramePr>
        <p:xfrm>
          <a:off x="4614441" y="4168151"/>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29" name="Straight Connector 28">
            <a:extLst>
              <a:ext uri="{FF2B5EF4-FFF2-40B4-BE49-F238E27FC236}">
                <a16:creationId xmlns="" xmlns:a16="http://schemas.microsoft.com/office/drawing/2014/main" id="{2A761E08-353D-EC4A-96FA-84498826A64D}"/>
              </a:ext>
            </a:extLst>
          </p:cNvPr>
          <p:cNvCxnSpPr/>
          <p:nvPr/>
        </p:nvCxnSpPr>
        <p:spPr>
          <a:xfrm>
            <a:off x="4614441" y="454915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7FB17597-0C0B-6346-9BEB-CA6187CD4C4B}"/>
              </a:ext>
            </a:extLst>
          </p:cNvPr>
          <p:cNvCxnSpPr/>
          <p:nvPr/>
        </p:nvCxnSpPr>
        <p:spPr>
          <a:xfrm>
            <a:off x="4614441" y="500635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31" name="Table 30">
            <a:extLst>
              <a:ext uri="{FF2B5EF4-FFF2-40B4-BE49-F238E27FC236}">
                <a16:creationId xmlns="" xmlns:a16="http://schemas.microsoft.com/office/drawing/2014/main" id="{3EF4A6EA-B244-E649-B954-AF4A541285C7}"/>
              </a:ext>
            </a:extLst>
          </p:cNvPr>
          <p:cNvGraphicFramePr>
            <a:graphicFrameLocks noGrp="1"/>
          </p:cNvGraphicFramePr>
          <p:nvPr>
            <p:extLst/>
          </p:nvPr>
        </p:nvGraphicFramePr>
        <p:xfrm>
          <a:off x="6443241" y="5200151"/>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RR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err="1"/>
                        <a:t>LAPDm</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TDMA</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3256551014"/>
                  </a:ext>
                </a:extLst>
              </a:tr>
            </a:tbl>
          </a:graphicData>
        </a:graphic>
      </p:graphicFrame>
      <p:graphicFrame>
        <p:nvGraphicFramePr>
          <p:cNvPr id="32" name="Table 31">
            <a:extLst>
              <a:ext uri="{FF2B5EF4-FFF2-40B4-BE49-F238E27FC236}">
                <a16:creationId xmlns="" xmlns:a16="http://schemas.microsoft.com/office/drawing/2014/main" id="{B8BC138E-5036-6B48-A17D-6C6D5BC4FEC0}"/>
              </a:ext>
            </a:extLst>
          </p:cNvPr>
          <p:cNvGraphicFramePr>
            <a:graphicFrameLocks noGrp="1"/>
          </p:cNvGraphicFramePr>
          <p:nvPr>
            <p:extLst/>
          </p:nvPr>
        </p:nvGraphicFramePr>
        <p:xfrm>
          <a:off x="10558041" y="4168151"/>
          <a:ext cx="1143000" cy="2112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1368000">
                <a:tc>
                  <a:txBody>
                    <a:body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214606234"/>
                  </a:ext>
                </a:extLst>
              </a:tr>
              <a:tr h="372000">
                <a:tc>
                  <a:txBody>
                    <a:bodyPr/>
                    <a:lstStyle/>
                    <a:p>
                      <a:pPr algn="ctr"/>
                      <a:r>
                        <a:rPr lang="en-US" sz="1400" dirty="0"/>
                        <a:t>SCCP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557096008"/>
                  </a:ext>
                </a:extLst>
              </a:tr>
              <a:tr h="372000">
                <a:tc>
                  <a:txBody>
                    <a:bodyPr/>
                    <a:lstStyle/>
                    <a:p>
                      <a:pPr algn="ctr"/>
                      <a:r>
                        <a:rPr lang="en-US" sz="1400" dirty="0"/>
                        <a:t>MTP</a:t>
                      </a:r>
                      <a:endParaRPr lang="en-US" sz="14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33" name="Straight Connector 32">
            <a:extLst>
              <a:ext uri="{FF2B5EF4-FFF2-40B4-BE49-F238E27FC236}">
                <a16:creationId xmlns="" xmlns:a16="http://schemas.microsoft.com/office/drawing/2014/main" id="{246465E5-3E85-2541-BDEE-023D2A331149}"/>
              </a:ext>
            </a:extLst>
          </p:cNvPr>
          <p:cNvCxnSpPr/>
          <p:nvPr/>
        </p:nvCxnSpPr>
        <p:spPr>
          <a:xfrm>
            <a:off x="10558041" y="454915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A47F3689-3141-BB4B-A6A6-5E1A76024776}"/>
              </a:ext>
            </a:extLst>
          </p:cNvPr>
          <p:cNvCxnSpPr/>
          <p:nvPr/>
        </p:nvCxnSpPr>
        <p:spPr>
          <a:xfrm>
            <a:off x="10558041" y="5006351"/>
            <a:ext cx="114300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 xmlns:a16="http://schemas.microsoft.com/office/drawing/2014/main" id="{3B4C2D86-CAED-B44E-87C0-DC3D8A3BF276}"/>
              </a:ext>
            </a:extLst>
          </p:cNvPr>
          <p:cNvGraphicFramePr>
            <a:graphicFrameLocks noGrp="1"/>
          </p:cNvGraphicFramePr>
          <p:nvPr>
            <p:extLst/>
          </p:nvPr>
        </p:nvGraphicFramePr>
        <p:xfrm>
          <a:off x="8500641" y="5200151"/>
          <a:ext cx="1143000" cy="10800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826660745"/>
                    </a:ext>
                  </a:extLst>
                </a:gridCol>
              </a:tblGrid>
              <a:tr h="360000">
                <a:tc>
                  <a:txBody>
                    <a:bodyPr/>
                    <a:lstStyle/>
                    <a:p>
                      <a:pPr algn="ctr"/>
                      <a:r>
                        <a:rPr lang="en-US" sz="1400" dirty="0"/>
                        <a:t>BSSMAP</a:t>
                      </a: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1214606234"/>
                  </a:ext>
                </a:extLst>
              </a:tr>
              <a:tr h="360000">
                <a:tc>
                  <a:txBody>
                    <a:bodyPr/>
                    <a:lstStyle/>
                    <a:p>
                      <a:pPr algn="ctr"/>
                      <a:r>
                        <a:rPr lang="en-US" sz="1400" dirty="0"/>
                        <a:t>SCCP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557096008"/>
                  </a:ext>
                </a:extLst>
              </a:tr>
              <a:tr h="360000">
                <a:tc>
                  <a:txBody>
                    <a:bodyPr/>
                    <a:lstStyle/>
                    <a:p>
                      <a:pPr algn="ctr"/>
                      <a:r>
                        <a:rPr lang="en-US" sz="1400" dirty="0"/>
                        <a:t>MTP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3256551014"/>
                  </a:ext>
                </a:extLst>
              </a:tr>
            </a:tbl>
          </a:graphicData>
        </a:graphic>
      </p:graphicFrame>
      <p:cxnSp>
        <p:nvCxnSpPr>
          <p:cNvPr id="36" name="Straight Connector 35">
            <a:extLst>
              <a:ext uri="{FF2B5EF4-FFF2-40B4-BE49-F238E27FC236}">
                <a16:creationId xmlns="" xmlns:a16="http://schemas.microsoft.com/office/drawing/2014/main" id="{C31175E4-6EFE-BA4A-8512-9D2BF6D6C049}"/>
              </a:ext>
            </a:extLst>
          </p:cNvPr>
          <p:cNvCxnSpPr>
            <a:cxnSpLocks/>
            <a:endCxn id="44" idx="2"/>
          </p:cNvCxnSpPr>
          <p:nvPr/>
        </p:nvCxnSpPr>
        <p:spPr>
          <a:xfrm flipV="1">
            <a:off x="6100341" y="4528965"/>
            <a:ext cx="0" cy="1980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47AD57AC-3841-684F-916D-13DDAA3C2D16}"/>
              </a:ext>
            </a:extLst>
          </p:cNvPr>
          <p:cNvCxnSpPr>
            <a:cxnSpLocks/>
            <a:endCxn id="45" idx="2"/>
          </p:cNvCxnSpPr>
          <p:nvPr/>
        </p:nvCxnSpPr>
        <p:spPr>
          <a:xfrm flipV="1">
            <a:off x="10100841" y="4354462"/>
            <a:ext cx="0" cy="22483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A44E1B47-7F91-164E-923B-871C5923B1B1}"/>
              </a:ext>
            </a:extLst>
          </p:cNvPr>
          <p:cNvCxnSpPr>
            <a:cxnSpLocks/>
          </p:cNvCxnSpPr>
          <p:nvPr/>
        </p:nvCxnSpPr>
        <p:spPr>
          <a:xfrm flipV="1">
            <a:off x="8043441" y="5006351"/>
            <a:ext cx="0" cy="1273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 xmlns:a16="http://schemas.microsoft.com/office/drawing/2014/main" id="{43AEF5E8-F1C5-624A-A458-92A2DD30EE4E}"/>
              </a:ext>
            </a:extLst>
          </p:cNvPr>
          <p:cNvSpPr txBox="1"/>
          <p:nvPr/>
        </p:nvSpPr>
        <p:spPr>
          <a:xfrm>
            <a:off x="4462041" y="6339473"/>
            <a:ext cx="1600200" cy="338554"/>
          </a:xfrm>
          <a:prstGeom prst="rect">
            <a:avLst/>
          </a:prstGeom>
          <a:noFill/>
        </p:spPr>
        <p:txBody>
          <a:bodyPr wrap="square" rtlCol="0">
            <a:spAutoFit/>
          </a:bodyPr>
          <a:lstStyle/>
          <a:p>
            <a:r>
              <a:rPr lang="en-US" sz="1600" b="1" dirty="0"/>
              <a:t>Mobile Station</a:t>
            </a:r>
          </a:p>
        </p:txBody>
      </p:sp>
      <p:sp>
        <p:nvSpPr>
          <p:cNvPr id="40" name="TextBox 39">
            <a:extLst>
              <a:ext uri="{FF2B5EF4-FFF2-40B4-BE49-F238E27FC236}">
                <a16:creationId xmlns="" xmlns:a16="http://schemas.microsoft.com/office/drawing/2014/main" id="{B2AB0FF5-D1D4-0C47-8BCA-086A3DD61671}"/>
              </a:ext>
            </a:extLst>
          </p:cNvPr>
          <p:cNvSpPr txBox="1"/>
          <p:nvPr/>
        </p:nvSpPr>
        <p:spPr>
          <a:xfrm>
            <a:off x="6214641" y="6339473"/>
            <a:ext cx="1600200" cy="338554"/>
          </a:xfrm>
          <a:prstGeom prst="rect">
            <a:avLst/>
          </a:prstGeom>
          <a:noFill/>
        </p:spPr>
        <p:txBody>
          <a:bodyPr wrap="square" rtlCol="0">
            <a:spAutoFit/>
          </a:bodyPr>
          <a:lstStyle/>
          <a:p>
            <a:pPr algn="ctr"/>
            <a:r>
              <a:rPr lang="en-US" sz="1600" b="1" dirty="0"/>
              <a:t>BTS</a:t>
            </a:r>
          </a:p>
        </p:txBody>
      </p:sp>
      <p:sp>
        <p:nvSpPr>
          <p:cNvPr id="41" name="TextBox 40">
            <a:extLst>
              <a:ext uri="{FF2B5EF4-FFF2-40B4-BE49-F238E27FC236}">
                <a16:creationId xmlns="" xmlns:a16="http://schemas.microsoft.com/office/drawing/2014/main" id="{29A9F237-0CE3-7642-922D-40F2F3D7E40F}"/>
              </a:ext>
            </a:extLst>
          </p:cNvPr>
          <p:cNvSpPr txBox="1"/>
          <p:nvPr/>
        </p:nvSpPr>
        <p:spPr>
          <a:xfrm>
            <a:off x="8272041" y="6339473"/>
            <a:ext cx="1600200" cy="338554"/>
          </a:xfrm>
          <a:prstGeom prst="rect">
            <a:avLst/>
          </a:prstGeom>
          <a:noFill/>
        </p:spPr>
        <p:txBody>
          <a:bodyPr wrap="square" rtlCol="0">
            <a:spAutoFit/>
          </a:bodyPr>
          <a:lstStyle/>
          <a:p>
            <a:pPr algn="ctr"/>
            <a:r>
              <a:rPr lang="en-US" sz="1600" b="1" dirty="0"/>
              <a:t>BSC</a:t>
            </a:r>
          </a:p>
        </p:txBody>
      </p:sp>
      <p:sp>
        <p:nvSpPr>
          <p:cNvPr id="42" name="TextBox 41">
            <a:extLst>
              <a:ext uri="{FF2B5EF4-FFF2-40B4-BE49-F238E27FC236}">
                <a16:creationId xmlns="" xmlns:a16="http://schemas.microsoft.com/office/drawing/2014/main" id="{513B2B93-4C37-6A42-9C45-23E807CEF8C3}"/>
              </a:ext>
            </a:extLst>
          </p:cNvPr>
          <p:cNvSpPr txBox="1"/>
          <p:nvPr/>
        </p:nvSpPr>
        <p:spPr>
          <a:xfrm>
            <a:off x="10329441" y="6339473"/>
            <a:ext cx="1600200" cy="338554"/>
          </a:xfrm>
          <a:prstGeom prst="rect">
            <a:avLst/>
          </a:prstGeom>
          <a:noFill/>
        </p:spPr>
        <p:txBody>
          <a:bodyPr wrap="square" rtlCol="0">
            <a:spAutoFit/>
          </a:bodyPr>
          <a:lstStyle/>
          <a:p>
            <a:pPr algn="ctr"/>
            <a:r>
              <a:rPr lang="en-US" sz="1600" b="1" dirty="0"/>
              <a:t>MSC</a:t>
            </a:r>
          </a:p>
        </p:txBody>
      </p:sp>
      <p:sp>
        <p:nvSpPr>
          <p:cNvPr id="43" name="TextBox 42">
            <a:extLst>
              <a:ext uri="{FF2B5EF4-FFF2-40B4-BE49-F238E27FC236}">
                <a16:creationId xmlns="" xmlns:a16="http://schemas.microsoft.com/office/drawing/2014/main" id="{647DC356-A556-1941-8883-363300DBA042}"/>
              </a:ext>
            </a:extLst>
          </p:cNvPr>
          <p:cNvSpPr txBox="1"/>
          <p:nvPr/>
        </p:nvSpPr>
        <p:spPr>
          <a:xfrm>
            <a:off x="7257855" y="4684601"/>
            <a:ext cx="1600200" cy="338554"/>
          </a:xfrm>
          <a:prstGeom prst="rect">
            <a:avLst/>
          </a:prstGeom>
          <a:noFill/>
        </p:spPr>
        <p:txBody>
          <a:bodyPr wrap="square" rtlCol="0">
            <a:spAutoFit/>
          </a:bodyPr>
          <a:lstStyle/>
          <a:p>
            <a:pPr algn="ctr"/>
            <a:r>
              <a:rPr lang="en-US" sz="1600" dirty="0" err="1"/>
              <a:t>Abis</a:t>
            </a:r>
            <a:endParaRPr lang="en-US" sz="1600" dirty="0"/>
          </a:p>
        </p:txBody>
      </p:sp>
      <p:sp>
        <p:nvSpPr>
          <p:cNvPr id="44" name="TextBox 43">
            <a:extLst>
              <a:ext uri="{FF2B5EF4-FFF2-40B4-BE49-F238E27FC236}">
                <a16:creationId xmlns="" xmlns:a16="http://schemas.microsoft.com/office/drawing/2014/main" id="{A982CF4B-D0AE-3D4F-B043-154E0F778FF9}"/>
              </a:ext>
            </a:extLst>
          </p:cNvPr>
          <p:cNvSpPr txBox="1"/>
          <p:nvPr/>
        </p:nvSpPr>
        <p:spPr>
          <a:xfrm>
            <a:off x="5300241" y="4190411"/>
            <a:ext cx="1600200" cy="338554"/>
          </a:xfrm>
          <a:prstGeom prst="rect">
            <a:avLst/>
          </a:prstGeom>
          <a:noFill/>
        </p:spPr>
        <p:txBody>
          <a:bodyPr wrap="square" rtlCol="0">
            <a:spAutoFit/>
          </a:bodyPr>
          <a:lstStyle/>
          <a:p>
            <a:pPr algn="ctr"/>
            <a:r>
              <a:rPr lang="en-US" sz="1600" dirty="0"/>
              <a:t>Um</a:t>
            </a:r>
          </a:p>
        </p:txBody>
      </p:sp>
      <p:sp>
        <p:nvSpPr>
          <p:cNvPr id="45" name="TextBox 44">
            <a:extLst>
              <a:ext uri="{FF2B5EF4-FFF2-40B4-BE49-F238E27FC236}">
                <a16:creationId xmlns="" xmlns:a16="http://schemas.microsoft.com/office/drawing/2014/main" id="{7EF7B812-7A97-C744-B4AB-FD34D629FE3F}"/>
              </a:ext>
            </a:extLst>
          </p:cNvPr>
          <p:cNvSpPr txBox="1"/>
          <p:nvPr/>
        </p:nvSpPr>
        <p:spPr>
          <a:xfrm>
            <a:off x="9300741" y="4015908"/>
            <a:ext cx="1600200" cy="338554"/>
          </a:xfrm>
          <a:prstGeom prst="rect">
            <a:avLst/>
          </a:prstGeom>
          <a:noFill/>
        </p:spPr>
        <p:txBody>
          <a:bodyPr wrap="square" rtlCol="0">
            <a:spAutoFit/>
          </a:bodyPr>
          <a:lstStyle/>
          <a:p>
            <a:pPr algn="ctr"/>
            <a:r>
              <a:rPr lang="en-US" sz="1600" dirty="0"/>
              <a:t>A</a:t>
            </a:r>
          </a:p>
        </p:txBody>
      </p:sp>
      <p:sp>
        <p:nvSpPr>
          <p:cNvPr id="46" name="TextBox 45">
            <a:extLst>
              <a:ext uri="{FF2B5EF4-FFF2-40B4-BE49-F238E27FC236}">
                <a16:creationId xmlns="" xmlns:a16="http://schemas.microsoft.com/office/drawing/2014/main" id="{042FB1D4-7D60-EE43-9538-2FCDC2F6D922}"/>
              </a:ext>
            </a:extLst>
          </p:cNvPr>
          <p:cNvSpPr txBox="1"/>
          <p:nvPr/>
        </p:nvSpPr>
        <p:spPr>
          <a:xfrm>
            <a:off x="3738140" y="4560807"/>
            <a:ext cx="937077" cy="584775"/>
          </a:xfrm>
          <a:prstGeom prst="rect">
            <a:avLst/>
          </a:prstGeom>
          <a:noFill/>
        </p:spPr>
        <p:txBody>
          <a:bodyPr wrap="square" rtlCol="0">
            <a:spAutoFit/>
          </a:bodyPr>
          <a:lstStyle/>
          <a:p>
            <a:pPr algn="ctr"/>
            <a:r>
              <a:rPr lang="en-US" sz="1600" dirty="0"/>
              <a:t>GSM </a:t>
            </a:r>
          </a:p>
          <a:p>
            <a:pPr algn="ctr"/>
            <a:r>
              <a:rPr lang="en-US" sz="1600" dirty="0"/>
              <a:t>Layer 3</a:t>
            </a:r>
          </a:p>
        </p:txBody>
      </p:sp>
      <p:sp>
        <p:nvSpPr>
          <p:cNvPr id="47" name="TextBox 46">
            <a:extLst>
              <a:ext uri="{FF2B5EF4-FFF2-40B4-BE49-F238E27FC236}">
                <a16:creationId xmlns="" xmlns:a16="http://schemas.microsoft.com/office/drawing/2014/main" id="{136890B4-1BBC-0C49-ABB2-D57EFDDB1AD9}"/>
              </a:ext>
            </a:extLst>
          </p:cNvPr>
          <p:cNvSpPr txBox="1"/>
          <p:nvPr/>
        </p:nvSpPr>
        <p:spPr>
          <a:xfrm>
            <a:off x="3745853" y="5582197"/>
            <a:ext cx="937077" cy="338554"/>
          </a:xfrm>
          <a:prstGeom prst="rect">
            <a:avLst/>
          </a:prstGeom>
          <a:noFill/>
        </p:spPr>
        <p:txBody>
          <a:bodyPr wrap="square" rtlCol="0">
            <a:spAutoFit/>
          </a:bodyPr>
          <a:lstStyle/>
          <a:p>
            <a:pPr algn="ctr"/>
            <a:r>
              <a:rPr lang="en-US" sz="1600" dirty="0"/>
              <a:t> Layer 2</a:t>
            </a:r>
          </a:p>
        </p:txBody>
      </p:sp>
      <p:sp>
        <p:nvSpPr>
          <p:cNvPr id="48" name="TextBox 47">
            <a:extLst>
              <a:ext uri="{FF2B5EF4-FFF2-40B4-BE49-F238E27FC236}">
                <a16:creationId xmlns="" xmlns:a16="http://schemas.microsoft.com/office/drawing/2014/main" id="{C9AF4A1D-8F9B-AF40-8F28-4502166FA032}"/>
              </a:ext>
            </a:extLst>
          </p:cNvPr>
          <p:cNvSpPr txBox="1"/>
          <p:nvPr/>
        </p:nvSpPr>
        <p:spPr>
          <a:xfrm>
            <a:off x="3738140" y="5945498"/>
            <a:ext cx="937077" cy="338554"/>
          </a:xfrm>
          <a:prstGeom prst="rect">
            <a:avLst/>
          </a:prstGeom>
          <a:noFill/>
        </p:spPr>
        <p:txBody>
          <a:bodyPr wrap="square" rtlCol="0">
            <a:spAutoFit/>
          </a:bodyPr>
          <a:lstStyle/>
          <a:p>
            <a:pPr algn="ctr"/>
            <a:r>
              <a:rPr lang="en-US" sz="1600" dirty="0"/>
              <a:t> Layer 1</a:t>
            </a:r>
          </a:p>
        </p:txBody>
      </p:sp>
    </p:spTree>
    <p:extLst>
      <p:ext uri="{BB962C8B-B14F-4D97-AF65-F5344CB8AC3E}">
        <p14:creationId xmlns:p14="http://schemas.microsoft.com/office/powerpoint/2010/main" val="173788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GSM Frequency Allocation</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3367138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GSM </a:t>
            </a:r>
            <a:r>
              <a:rPr lang="en-IN" dirty="0" smtClean="0"/>
              <a:t>Frequency Allocation</a:t>
            </a:r>
            <a:endParaRPr lang="en-IN" dirty="0"/>
          </a:p>
        </p:txBody>
      </p:sp>
      <p:sp>
        <p:nvSpPr>
          <p:cNvPr id="4" name="Content Placeholder 3"/>
          <p:cNvSpPr>
            <a:spLocks noGrp="1"/>
          </p:cNvSpPr>
          <p:nvPr>
            <p:ph idx="1"/>
          </p:nvPr>
        </p:nvSpPr>
        <p:spPr>
          <a:xfrm>
            <a:off x="131180" y="863444"/>
            <a:ext cx="6365873" cy="5590565"/>
          </a:xfrm>
        </p:spPr>
        <p:txBody>
          <a:bodyPr/>
          <a:lstStyle/>
          <a:p>
            <a:r>
              <a:rPr lang="en-US" dirty="0" smtClean="0">
                <a:solidFill>
                  <a:srgbClr val="5430AA"/>
                </a:solidFill>
              </a:rPr>
              <a:t>Uplink</a:t>
            </a:r>
            <a:r>
              <a:rPr lang="en-US" dirty="0" smtClean="0"/>
              <a:t>: is a frequency transmission that links </a:t>
            </a:r>
            <a:r>
              <a:rPr lang="en-US" dirty="0" smtClean="0">
                <a:solidFill>
                  <a:srgbClr val="5430AA"/>
                </a:solidFill>
              </a:rPr>
              <a:t>mobile handset </a:t>
            </a:r>
            <a:r>
              <a:rPr lang="en-US" dirty="0" smtClean="0"/>
              <a:t>to </a:t>
            </a:r>
            <a:r>
              <a:rPr lang="en-US" dirty="0" smtClean="0">
                <a:solidFill>
                  <a:srgbClr val="5430AA"/>
                </a:solidFill>
              </a:rPr>
              <a:t>base station</a:t>
            </a:r>
          </a:p>
          <a:p>
            <a:r>
              <a:rPr lang="en-US" dirty="0" smtClean="0">
                <a:solidFill>
                  <a:srgbClr val="5430AA"/>
                </a:solidFill>
              </a:rPr>
              <a:t>Downlink</a:t>
            </a:r>
            <a:r>
              <a:rPr lang="en-US" dirty="0" smtClean="0"/>
              <a:t>: </a:t>
            </a:r>
            <a:r>
              <a:rPr lang="en-US" dirty="0"/>
              <a:t>is a frequency transmission that links </a:t>
            </a:r>
            <a:r>
              <a:rPr lang="en-US" dirty="0">
                <a:solidFill>
                  <a:srgbClr val="5430AA"/>
                </a:solidFill>
              </a:rPr>
              <a:t>base station </a:t>
            </a:r>
            <a:r>
              <a:rPr lang="en-US" dirty="0" smtClean="0"/>
              <a:t>to </a:t>
            </a:r>
            <a:r>
              <a:rPr lang="en-US" dirty="0" smtClean="0">
                <a:solidFill>
                  <a:srgbClr val="5430AA"/>
                </a:solidFill>
              </a:rPr>
              <a:t>mobile </a:t>
            </a:r>
            <a:r>
              <a:rPr lang="en-US" dirty="0">
                <a:solidFill>
                  <a:srgbClr val="5430AA"/>
                </a:solidFill>
              </a:rPr>
              <a:t>handset </a:t>
            </a:r>
            <a:endParaRPr lang="en-US" dirty="0" smtClean="0">
              <a:solidFill>
                <a:srgbClr val="5430AA"/>
              </a:solidFill>
            </a:endParaRPr>
          </a:p>
          <a:p>
            <a:r>
              <a:rPr lang="en-US" dirty="0" smtClean="0"/>
              <a:t>There are </a:t>
            </a:r>
            <a:r>
              <a:rPr lang="en-US" dirty="0" smtClean="0">
                <a:solidFill>
                  <a:srgbClr val="5430AA"/>
                </a:solidFill>
              </a:rPr>
              <a:t>4</a:t>
            </a:r>
            <a:r>
              <a:rPr lang="en-US" dirty="0" smtClean="0"/>
              <a:t> major  GSM frequency bands</a:t>
            </a:r>
          </a:p>
          <a:p>
            <a:pPr marL="914400" lvl="1" indent="-457200">
              <a:buFont typeface="+mj-lt"/>
              <a:buAutoNum type="arabicPeriod"/>
            </a:pPr>
            <a:r>
              <a:rPr lang="en-US" dirty="0" smtClean="0"/>
              <a:t>850 MHz</a:t>
            </a:r>
          </a:p>
          <a:p>
            <a:pPr marL="914400" lvl="1" indent="-457200">
              <a:buFont typeface="+mj-lt"/>
              <a:buAutoNum type="arabicPeriod"/>
            </a:pPr>
            <a:r>
              <a:rPr lang="en-US" dirty="0" smtClean="0"/>
              <a:t>900 MHz</a:t>
            </a:r>
          </a:p>
          <a:p>
            <a:pPr marL="914400" lvl="1" indent="-457200">
              <a:buFont typeface="+mj-lt"/>
              <a:buAutoNum type="arabicPeriod"/>
            </a:pPr>
            <a:r>
              <a:rPr lang="en-US" dirty="0" smtClean="0"/>
              <a:t>1800 MHz</a:t>
            </a:r>
          </a:p>
          <a:p>
            <a:pPr marL="914400" lvl="1" indent="-457200">
              <a:buFont typeface="+mj-lt"/>
              <a:buAutoNum type="arabicPeriod"/>
            </a:pPr>
            <a:r>
              <a:rPr lang="en-US" dirty="0" smtClean="0"/>
              <a:t>1900 MHz</a:t>
            </a:r>
            <a:endParaRPr lang="en-US" dirty="0"/>
          </a:p>
          <a:p>
            <a:pPr lvl="0"/>
            <a:r>
              <a:rPr lang="en-US" dirty="0" smtClean="0">
                <a:solidFill>
                  <a:srgbClr val="5430AA"/>
                </a:solidFill>
              </a:rPr>
              <a:t>Allocation of band</a:t>
            </a:r>
          </a:p>
          <a:p>
            <a:pPr lvl="1"/>
            <a:endParaRPr lang="en-US" dirty="0">
              <a:solidFill>
                <a:srgbClr val="212121"/>
              </a:solidFill>
            </a:endParaRPr>
          </a:p>
          <a:p>
            <a:pPr marL="457200" lvl="1" indent="0">
              <a:buNone/>
            </a:pPr>
            <a:endParaRPr lang="en-IN" dirty="0" smtClean="0"/>
          </a:p>
        </p:txBody>
      </p:sp>
      <p:pic>
        <p:nvPicPr>
          <p:cNvPr id="1026" name="Picture 2" descr="Gsm system and radio frequency"/>
          <p:cNvPicPr>
            <a:picLocks noChangeAspect="1" noChangeArrowheads="1"/>
          </p:cNvPicPr>
          <p:nvPr/>
        </p:nvPicPr>
        <p:blipFill rotWithShape="1">
          <a:blip r:embed="rId2">
            <a:extLst>
              <a:ext uri="{28A0092B-C50C-407E-A947-70E740481C1C}">
                <a14:useLocalDpi xmlns:a14="http://schemas.microsoft.com/office/drawing/2010/main" val="0"/>
              </a:ext>
            </a:extLst>
          </a:blip>
          <a:srcRect l="6938" t="11443" r="7810" b="7686"/>
          <a:stretch/>
        </p:blipFill>
        <p:spPr bwMode="auto">
          <a:xfrm>
            <a:off x="6497052" y="863444"/>
            <a:ext cx="5694947" cy="40559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2177324749"/>
              </p:ext>
            </p:extLst>
          </p:nvPr>
        </p:nvGraphicFramePr>
        <p:xfrm>
          <a:off x="491954" y="4700843"/>
          <a:ext cx="4850066" cy="370840"/>
        </p:xfrm>
        <a:graphic>
          <a:graphicData uri="http://schemas.openxmlformats.org/drawingml/2006/table">
            <a:tbl>
              <a:tblPr firstRow="1" bandRow="1">
                <a:tableStyleId>{5940675A-B579-460E-94D1-54222C63F5DA}</a:tableStyleId>
              </a:tblPr>
              <a:tblGrid>
                <a:gridCol w="2425033"/>
                <a:gridCol w="2425033"/>
              </a:tblGrid>
              <a:tr h="370840">
                <a:tc>
                  <a:txBody>
                    <a:bodyPr/>
                    <a:lstStyle/>
                    <a:p>
                      <a:r>
                        <a:rPr lang="en-US" b="1" dirty="0" smtClean="0"/>
                        <a:t>Country</a:t>
                      </a:r>
                      <a:endParaRPr lang="en-IN" b="1" dirty="0"/>
                    </a:p>
                  </a:txBody>
                  <a:tcPr/>
                </a:tc>
                <a:tc>
                  <a:txBody>
                    <a:bodyPr/>
                    <a:lstStyle/>
                    <a:p>
                      <a:r>
                        <a:rPr lang="en-US" b="1" dirty="0" smtClean="0"/>
                        <a:t>Frequency Band</a:t>
                      </a:r>
                      <a:endParaRPr lang="en-IN" b="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45881150"/>
              </p:ext>
            </p:extLst>
          </p:nvPr>
        </p:nvGraphicFramePr>
        <p:xfrm>
          <a:off x="491956" y="5071683"/>
          <a:ext cx="4850064" cy="370840"/>
        </p:xfrm>
        <a:graphic>
          <a:graphicData uri="http://schemas.openxmlformats.org/drawingml/2006/table">
            <a:tbl>
              <a:tblPr firstRow="1" bandRow="1">
                <a:tableStyleId>{5940675A-B579-460E-94D1-54222C63F5DA}</a:tableStyleId>
              </a:tblPr>
              <a:tblGrid>
                <a:gridCol w="2425032"/>
                <a:gridCol w="2425032"/>
              </a:tblGrid>
              <a:tr h="370840">
                <a:tc>
                  <a:txBody>
                    <a:bodyPr/>
                    <a:lstStyle/>
                    <a:p>
                      <a:r>
                        <a:rPr lang="en-US" dirty="0" smtClean="0"/>
                        <a:t>United States</a:t>
                      </a:r>
                      <a:endParaRPr lang="en-IN" dirty="0"/>
                    </a:p>
                  </a:txBody>
                  <a:tcPr/>
                </a:tc>
                <a:tc>
                  <a:txBody>
                    <a:bodyPr/>
                    <a:lstStyle/>
                    <a:p>
                      <a:r>
                        <a:rPr lang="en-US" dirty="0" smtClean="0">
                          <a:solidFill>
                            <a:srgbClr val="5430AA"/>
                          </a:solidFill>
                        </a:rPr>
                        <a:t>850 </a:t>
                      </a:r>
                      <a:r>
                        <a:rPr lang="en-US" dirty="0" smtClean="0"/>
                        <a:t>MHz and </a:t>
                      </a:r>
                      <a:r>
                        <a:rPr lang="en-US" dirty="0" smtClean="0">
                          <a:solidFill>
                            <a:srgbClr val="5430AA"/>
                          </a:solidFill>
                        </a:rPr>
                        <a:t>1900</a:t>
                      </a:r>
                      <a:r>
                        <a:rPr lang="en-US" dirty="0" smtClean="0"/>
                        <a:t> MHz</a:t>
                      </a:r>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93110163"/>
              </p:ext>
            </p:extLst>
          </p:nvPr>
        </p:nvGraphicFramePr>
        <p:xfrm>
          <a:off x="491954" y="5442523"/>
          <a:ext cx="4850064" cy="914400"/>
        </p:xfrm>
        <a:graphic>
          <a:graphicData uri="http://schemas.openxmlformats.org/drawingml/2006/table">
            <a:tbl>
              <a:tblPr firstRow="1" bandRow="1">
                <a:tableStyleId>{5940675A-B579-460E-94D1-54222C63F5DA}</a:tableStyleId>
              </a:tblPr>
              <a:tblGrid>
                <a:gridCol w="2425032"/>
                <a:gridCol w="2425032"/>
              </a:tblGrid>
              <a:tr h="370840">
                <a:tc>
                  <a:txBody>
                    <a:bodyPr/>
                    <a:lstStyle/>
                    <a:p>
                      <a:r>
                        <a:rPr lang="en-US" dirty="0" smtClean="0"/>
                        <a:t>Rest of the world</a:t>
                      </a:r>
                    </a:p>
                    <a:p>
                      <a:r>
                        <a:rPr lang="en-US" dirty="0" smtClean="0"/>
                        <a:t>(Europe,</a:t>
                      </a:r>
                      <a:r>
                        <a:rPr lang="en-US" baseline="0" dirty="0" smtClean="0"/>
                        <a:t> Middle East, Africa, Asia)</a:t>
                      </a:r>
                      <a:endParaRPr lang="en-IN" dirty="0"/>
                    </a:p>
                  </a:txBody>
                  <a:tcPr/>
                </a:tc>
                <a:tc>
                  <a:txBody>
                    <a:bodyPr/>
                    <a:lstStyle/>
                    <a:p>
                      <a:r>
                        <a:rPr lang="en-US" dirty="0" smtClean="0">
                          <a:solidFill>
                            <a:srgbClr val="5430AA"/>
                          </a:solidFill>
                        </a:rPr>
                        <a:t>900</a:t>
                      </a:r>
                      <a:r>
                        <a:rPr lang="en-US" dirty="0" smtClean="0"/>
                        <a:t> MHz and </a:t>
                      </a:r>
                      <a:r>
                        <a:rPr lang="en-US" dirty="0" smtClean="0">
                          <a:solidFill>
                            <a:srgbClr val="5430AA"/>
                          </a:solidFill>
                        </a:rPr>
                        <a:t>1800</a:t>
                      </a:r>
                      <a:r>
                        <a:rPr lang="en-US" dirty="0" smtClean="0"/>
                        <a:t> MHz</a:t>
                      </a:r>
                    </a:p>
                  </a:txBody>
                  <a:tcPr/>
                </a:tc>
              </a:tr>
            </a:tbl>
          </a:graphicData>
        </a:graphic>
      </p:graphicFrame>
    </p:spTree>
    <p:extLst>
      <p:ext uri="{BB962C8B-B14F-4D97-AF65-F5344CB8AC3E}">
        <p14:creationId xmlns:p14="http://schemas.microsoft.com/office/powerpoint/2010/main" val="314976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GSM bands in India</a:t>
            </a:r>
            <a:endParaRPr lang="en-IN" dirty="0"/>
          </a:p>
        </p:txBody>
      </p:sp>
      <p:pic>
        <p:nvPicPr>
          <p:cNvPr id="2050" name="Picture 2" descr="GSM 900 Base Station frequency-band representation. | Downloa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165" y="1468437"/>
            <a:ext cx="7029450" cy="494347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p:cNvSpPr txBox="1">
            <a:spLocks/>
          </p:cNvSpPr>
          <p:nvPr/>
        </p:nvSpPr>
        <p:spPr>
          <a:xfrm>
            <a:off x="131181" y="863444"/>
            <a:ext cx="505042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dirty="0" smtClean="0"/>
              <a:t>Each </a:t>
            </a:r>
            <a:r>
              <a:rPr lang="en-US" dirty="0"/>
              <a:t>way the </a:t>
            </a:r>
            <a:r>
              <a:rPr lang="en-US" dirty="0">
                <a:solidFill>
                  <a:srgbClr val="5430AA"/>
                </a:solidFill>
              </a:rPr>
              <a:t>bandwidth</a:t>
            </a:r>
            <a:r>
              <a:rPr lang="en-US" dirty="0"/>
              <a:t> for the GSM system is </a:t>
            </a:r>
            <a:r>
              <a:rPr lang="en-US" dirty="0">
                <a:solidFill>
                  <a:srgbClr val="5430AA"/>
                </a:solidFill>
              </a:rPr>
              <a:t>25 MHz </a:t>
            </a:r>
            <a:r>
              <a:rPr lang="en-US" dirty="0"/>
              <a:t>which provides 125 carriers </a:t>
            </a:r>
            <a:r>
              <a:rPr lang="en-US" dirty="0">
                <a:solidFill>
                  <a:srgbClr val="5430AA"/>
                </a:solidFill>
              </a:rPr>
              <a:t>uplink/downlink</a:t>
            </a:r>
            <a:r>
              <a:rPr lang="en-US" dirty="0"/>
              <a:t> each having a bandwidth of </a:t>
            </a:r>
            <a:r>
              <a:rPr lang="en-US" dirty="0">
                <a:solidFill>
                  <a:srgbClr val="5430AA"/>
                </a:solidFill>
              </a:rPr>
              <a:t>200</a:t>
            </a:r>
            <a:r>
              <a:rPr lang="en-US" dirty="0"/>
              <a:t> kHz. </a:t>
            </a:r>
          </a:p>
          <a:p>
            <a:r>
              <a:rPr lang="en-US" dirty="0">
                <a:solidFill>
                  <a:srgbClr val="5430AA"/>
                </a:solidFill>
              </a:rPr>
              <a:t>For Uplink</a:t>
            </a:r>
            <a:r>
              <a:rPr lang="en-US" dirty="0"/>
              <a:t>: </a:t>
            </a:r>
            <a:r>
              <a:rPr lang="en-US" dirty="0">
                <a:solidFill>
                  <a:srgbClr val="5430AA"/>
                </a:solidFill>
              </a:rPr>
              <a:t>900</a:t>
            </a:r>
            <a:r>
              <a:rPr lang="en-US" dirty="0"/>
              <a:t> MHz of frequency is allocated.</a:t>
            </a:r>
          </a:p>
          <a:p>
            <a:pPr lvl="1"/>
            <a:r>
              <a:rPr lang="en-US" b="1" dirty="0" smtClean="0"/>
              <a:t>Range</a:t>
            </a:r>
            <a:r>
              <a:rPr lang="en-US" dirty="0" smtClean="0"/>
              <a:t>: </a:t>
            </a:r>
            <a:r>
              <a:rPr lang="en-US" dirty="0" smtClean="0">
                <a:solidFill>
                  <a:srgbClr val="5430AA"/>
                </a:solidFill>
              </a:rPr>
              <a:t>890-915</a:t>
            </a:r>
            <a:r>
              <a:rPr lang="en-US" dirty="0" smtClean="0"/>
              <a:t> MHz</a:t>
            </a:r>
          </a:p>
          <a:p>
            <a:r>
              <a:rPr lang="en-US" dirty="0" smtClean="0">
                <a:solidFill>
                  <a:srgbClr val="5430AA"/>
                </a:solidFill>
              </a:rPr>
              <a:t>For Downlink</a:t>
            </a:r>
            <a:r>
              <a:rPr lang="en-US" dirty="0" smtClean="0"/>
              <a:t>: </a:t>
            </a:r>
            <a:r>
              <a:rPr lang="en-US" dirty="0"/>
              <a:t>900 MHz of frequency is allocated.</a:t>
            </a:r>
          </a:p>
          <a:p>
            <a:pPr lvl="1"/>
            <a:r>
              <a:rPr lang="en-US" b="1" dirty="0"/>
              <a:t>Range</a:t>
            </a:r>
            <a:r>
              <a:rPr lang="en-US" dirty="0"/>
              <a:t>: </a:t>
            </a:r>
            <a:r>
              <a:rPr lang="en-US" dirty="0" smtClean="0">
                <a:solidFill>
                  <a:srgbClr val="5430AA"/>
                </a:solidFill>
              </a:rPr>
              <a:t>935-960</a:t>
            </a:r>
            <a:r>
              <a:rPr lang="en-US" dirty="0" smtClean="0"/>
              <a:t> MHz</a:t>
            </a:r>
          </a:p>
          <a:p>
            <a:pPr marL="457200" lvl="1" indent="0">
              <a:buNone/>
            </a:pPr>
            <a:endParaRPr lang="en-US" dirty="0" smtClean="0">
              <a:solidFill>
                <a:srgbClr val="212121"/>
              </a:solidFill>
            </a:endParaRPr>
          </a:p>
          <a:p>
            <a:pPr marL="457200" lvl="1" indent="0">
              <a:buFont typeface="Wingdings 3" panose="05040102010807070707" pitchFamily="18" charset="2"/>
              <a:buNone/>
            </a:pPr>
            <a:endParaRPr lang="en-IN" dirty="0" smtClean="0"/>
          </a:p>
        </p:txBody>
      </p:sp>
    </p:spTree>
    <p:extLst>
      <p:ext uri="{BB962C8B-B14F-4D97-AF65-F5344CB8AC3E}">
        <p14:creationId xmlns:p14="http://schemas.microsoft.com/office/powerpoint/2010/main" val="184963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GSM bands :Carrier frequency and TDMA frames</a:t>
            </a:r>
            <a:endParaRPr lang="en-IN" dirty="0"/>
          </a:p>
        </p:txBody>
      </p:sp>
      <p:sp>
        <p:nvSpPr>
          <p:cNvPr id="6" name="Content Placeholder 3"/>
          <p:cNvSpPr txBox="1">
            <a:spLocks/>
          </p:cNvSpPr>
          <p:nvPr/>
        </p:nvSpPr>
        <p:spPr>
          <a:xfrm>
            <a:off x="131181" y="863444"/>
            <a:ext cx="551564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GSM </a:t>
            </a:r>
            <a:r>
              <a:rPr lang="en-US" dirty="0"/>
              <a:t>uses a combination of </a:t>
            </a:r>
            <a:r>
              <a:rPr lang="en-US" dirty="0">
                <a:solidFill>
                  <a:srgbClr val="5430AA"/>
                </a:solidFill>
              </a:rPr>
              <a:t>TDMA </a:t>
            </a:r>
            <a:r>
              <a:rPr lang="en-US" dirty="0"/>
              <a:t>and </a:t>
            </a:r>
            <a:r>
              <a:rPr lang="en-US" dirty="0">
                <a:solidFill>
                  <a:srgbClr val="5430AA"/>
                </a:solidFill>
              </a:rPr>
              <a:t>FDMA </a:t>
            </a:r>
            <a:r>
              <a:rPr lang="en-US" dirty="0"/>
              <a:t>encoding</a:t>
            </a:r>
            <a:r>
              <a:rPr lang="en-US" dirty="0" smtClean="0"/>
              <a:t>.</a:t>
            </a:r>
          </a:p>
          <a:p>
            <a:pPr lvl="1"/>
            <a:r>
              <a:rPr lang="en-US" b="1" dirty="0" smtClean="0"/>
              <a:t>FDMA:</a:t>
            </a:r>
            <a:r>
              <a:rPr lang="en-GB" altLang="en-US" dirty="0">
                <a:solidFill>
                  <a:srgbClr val="5430AA"/>
                </a:solidFill>
              </a:rPr>
              <a:t>124 channels of 200 kHz</a:t>
            </a:r>
          </a:p>
          <a:p>
            <a:pPr lvl="1"/>
            <a:r>
              <a:rPr lang="en-US" b="1" dirty="0" smtClean="0"/>
              <a:t>TDMA:</a:t>
            </a:r>
            <a:r>
              <a:rPr lang="en-GB" altLang="en-US" dirty="0">
                <a:solidFill>
                  <a:srgbClr val="5430AA"/>
                </a:solidFill>
              </a:rPr>
              <a:t>Burst</a:t>
            </a:r>
          </a:p>
          <a:p>
            <a:r>
              <a:rPr lang="en-US" altLang="zh-TW" dirty="0">
                <a:ea typeface="新細明體" charset="-120"/>
              </a:rPr>
              <a:t>Freq. Carrier: </a:t>
            </a:r>
            <a:r>
              <a:rPr lang="en-US" altLang="zh-TW" dirty="0">
                <a:solidFill>
                  <a:srgbClr val="5430AA"/>
                </a:solidFill>
                <a:ea typeface="新細明體" charset="-120"/>
              </a:rPr>
              <a:t>200</a:t>
            </a:r>
            <a:r>
              <a:rPr lang="en-US" altLang="zh-TW" dirty="0">
                <a:ea typeface="新細明體" charset="-120"/>
              </a:rPr>
              <a:t> kHz</a:t>
            </a:r>
          </a:p>
          <a:p>
            <a:r>
              <a:rPr lang="en-US" altLang="zh-TW" b="1" dirty="0">
                <a:ea typeface="新細明體" charset="-120"/>
              </a:rPr>
              <a:t>TDMA</a:t>
            </a:r>
            <a:r>
              <a:rPr lang="en-US" altLang="zh-TW" dirty="0">
                <a:ea typeface="新細明體" charset="-120"/>
              </a:rPr>
              <a:t>: </a:t>
            </a:r>
            <a:r>
              <a:rPr lang="en-US" altLang="zh-TW" dirty="0">
                <a:solidFill>
                  <a:srgbClr val="5430AA"/>
                </a:solidFill>
                <a:ea typeface="新細明體" charset="-120"/>
              </a:rPr>
              <a:t>8 time slots </a:t>
            </a:r>
            <a:r>
              <a:rPr lang="en-US" altLang="zh-TW" dirty="0">
                <a:ea typeface="新細明體" charset="-120"/>
              </a:rPr>
              <a:t>per </a:t>
            </a:r>
            <a:r>
              <a:rPr lang="en-US" altLang="zh-TW" dirty="0" err="1">
                <a:ea typeface="新細明體" charset="-120"/>
              </a:rPr>
              <a:t>freq</a:t>
            </a:r>
            <a:r>
              <a:rPr lang="en-US" altLang="zh-TW" dirty="0">
                <a:ea typeface="新細明體" charset="-120"/>
              </a:rPr>
              <a:t> carrier</a:t>
            </a:r>
          </a:p>
          <a:p>
            <a:r>
              <a:rPr lang="en-US" altLang="zh-TW" dirty="0" smtClean="0">
                <a:ea typeface="新細明體" charset="-120"/>
              </a:rPr>
              <a:t>No</a:t>
            </a:r>
            <a:r>
              <a:rPr lang="en-US" altLang="zh-TW" dirty="0">
                <a:ea typeface="新細明體" charset="-120"/>
              </a:rPr>
              <a:t>. of carriers = </a:t>
            </a:r>
            <a:r>
              <a:rPr lang="en-US" altLang="zh-TW" dirty="0">
                <a:solidFill>
                  <a:srgbClr val="5430AA"/>
                </a:solidFill>
                <a:ea typeface="新細明體" charset="-120"/>
              </a:rPr>
              <a:t>25 MHz / 200 kHz = 125</a:t>
            </a:r>
          </a:p>
          <a:p>
            <a:r>
              <a:rPr lang="en-US" altLang="zh-TW" dirty="0">
                <a:ea typeface="新細明體" charset="-120"/>
              </a:rPr>
              <a:t>Max no. of user channels =</a:t>
            </a:r>
            <a:r>
              <a:rPr lang="en-US" altLang="zh-TW" dirty="0" smtClean="0">
                <a:solidFill>
                  <a:srgbClr val="5430AA"/>
                </a:solidFill>
                <a:ea typeface="新細明體" charset="-120"/>
              </a:rPr>
              <a:t>125 </a:t>
            </a:r>
            <a:r>
              <a:rPr lang="en-US" altLang="zh-TW" dirty="0">
                <a:solidFill>
                  <a:srgbClr val="5430AA"/>
                </a:solidFill>
                <a:ea typeface="新細明體" charset="-120"/>
              </a:rPr>
              <a:t>* 8 </a:t>
            </a:r>
            <a:r>
              <a:rPr lang="en-US" altLang="zh-TW" dirty="0">
                <a:ea typeface="新細明體" charset="-120"/>
              </a:rPr>
              <a:t>= </a:t>
            </a:r>
            <a:r>
              <a:rPr lang="en-US" altLang="zh-TW" dirty="0" smtClean="0">
                <a:solidFill>
                  <a:srgbClr val="5430AA"/>
                </a:solidFill>
                <a:ea typeface="新細明體" charset="-120"/>
              </a:rPr>
              <a:t>1000</a:t>
            </a:r>
          </a:p>
          <a:p>
            <a:r>
              <a:rPr lang="en-US" dirty="0"/>
              <a:t>Practically, a guard band of </a:t>
            </a:r>
            <a:r>
              <a:rPr lang="en-US" dirty="0">
                <a:solidFill>
                  <a:srgbClr val="5430AA"/>
                </a:solidFill>
              </a:rPr>
              <a:t>100 kHz </a:t>
            </a:r>
            <a:r>
              <a:rPr lang="en-US" dirty="0"/>
              <a:t>is provided at the upper and lower end of the GSM and only </a:t>
            </a:r>
            <a:r>
              <a:rPr lang="en-US" dirty="0">
                <a:solidFill>
                  <a:srgbClr val="5430AA"/>
                </a:solidFill>
              </a:rPr>
              <a:t>124</a:t>
            </a:r>
            <a:r>
              <a:rPr lang="en-US" dirty="0"/>
              <a:t> (duplex) channels are implemented.</a:t>
            </a:r>
          </a:p>
          <a:p>
            <a:r>
              <a:rPr lang="en-US" altLang="zh-TW" dirty="0" smtClean="0">
                <a:ea typeface="新細明體" charset="-120"/>
              </a:rPr>
              <a:t>Considering </a:t>
            </a:r>
            <a:r>
              <a:rPr lang="en-US" altLang="zh-TW" dirty="0">
                <a:ea typeface="新細明體" charset="-120"/>
              </a:rPr>
              <a:t>guard bands = </a:t>
            </a:r>
            <a:r>
              <a:rPr lang="en-US" altLang="zh-TW" dirty="0">
                <a:solidFill>
                  <a:srgbClr val="5430AA"/>
                </a:solidFill>
                <a:ea typeface="新細明體" charset="-120"/>
              </a:rPr>
              <a:t>124 * 8 = 992 channels</a:t>
            </a:r>
          </a:p>
          <a:p>
            <a:endParaRPr lang="en-US" dirty="0" smtClean="0"/>
          </a:p>
          <a:p>
            <a:pPr marL="457200" lvl="1" indent="0">
              <a:buNone/>
            </a:pPr>
            <a:endParaRPr lang="en-US" dirty="0" smtClean="0">
              <a:solidFill>
                <a:srgbClr val="212121"/>
              </a:solidFill>
            </a:endParaRPr>
          </a:p>
          <a:p>
            <a:pPr marL="457200" lvl="1" indent="0">
              <a:buFont typeface="Wingdings 3" panose="05040102010807070707" pitchFamily="18" charset="2"/>
              <a:buNone/>
            </a:pPr>
            <a:endParaRPr lang="en-IN" dirty="0" smtClean="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93" y="711202"/>
            <a:ext cx="5681744" cy="363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GSM 900 Base Station frequency-band representation. | Download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668" y="4342624"/>
            <a:ext cx="3105807" cy="218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26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GSM?</a:t>
            </a:r>
            <a:endParaRPr lang="en-IN" dirty="0"/>
          </a:p>
        </p:txBody>
      </p:sp>
      <p:sp>
        <p:nvSpPr>
          <p:cNvPr id="5" name="Content Placeholder 4"/>
          <p:cNvSpPr>
            <a:spLocks noGrp="1"/>
          </p:cNvSpPr>
          <p:nvPr>
            <p:ph idx="1"/>
          </p:nvPr>
        </p:nvSpPr>
        <p:spPr>
          <a:xfrm>
            <a:off x="131180" y="863444"/>
            <a:ext cx="6663369" cy="5590565"/>
          </a:xfrm>
        </p:spPr>
        <p:txBody>
          <a:bodyPr/>
          <a:lstStyle/>
          <a:p>
            <a:r>
              <a:rPr lang="en-IN" dirty="0">
                <a:solidFill>
                  <a:srgbClr val="5430AA"/>
                </a:solidFill>
              </a:rPr>
              <a:t>GSM</a:t>
            </a:r>
            <a:r>
              <a:rPr lang="en-IN" dirty="0"/>
              <a:t> (Global System for Mobile communications) is an </a:t>
            </a:r>
            <a:r>
              <a:rPr lang="en-IN" dirty="0">
                <a:solidFill>
                  <a:srgbClr val="5430AA"/>
                </a:solidFill>
              </a:rPr>
              <a:t>open</a:t>
            </a:r>
            <a:r>
              <a:rPr lang="en-IN" dirty="0"/>
              <a:t>, </a:t>
            </a:r>
            <a:r>
              <a:rPr lang="en-IN" dirty="0">
                <a:solidFill>
                  <a:srgbClr val="5430AA"/>
                </a:solidFill>
              </a:rPr>
              <a:t>digital</a:t>
            </a:r>
            <a:r>
              <a:rPr lang="en-IN" dirty="0"/>
              <a:t> cellular technology used for transmitting mobile </a:t>
            </a:r>
            <a:r>
              <a:rPr lang="en-IN" dirty="0">
                <a:solidFill>
                  <a:srgbClr val="5430AA"/>
                </a:solidFill>
              </a:rPr>
              <a:t>voice</a:t>
            </a:r>
            <a:r>
              <a:rPr lang="en-IN" dirty="0"/>
              <a:t> and </a:t>
            </a:r>
            <a:r>
              <a:rPr lang="en-IN" dirty="0">
                <a:solidFill>
                  <a:srgbClr val="5430AA"/>
                </a:solidFill>
              </a:rPr>
              <a:t>data services</a:t>
            </a:r>
            <a:r>
              <a:rPr lang="en-IN" dirty="0" smtClean="0"/>
              <a:t>.</a:t>
            </a:r>
          </a:p>
          <a:p>
            <a:r>
              <a:rPr lang="en-IN" dirty="0"/>
              <a:t>The concept of GSM emerged from a </a:t>
            </a:r>
            <a:r>
              <a:rPr lang="en-IN" dirty="0">
                <a:solidFill>
                  <a:srgbClr val="5430AA"/>
                </a:solidFill>
              </a:rPr>
              <a:t>cell-based </a:t>
            </a:r>
            <a:r>
              <a:rPr lang="en-IN" dirty="0"/>
              <a:t>mobile radio system at </a:t>
            </a:r>
            <a:r>
              <a:rPr lang="en-IN" dirty="0">
                <a:solidFill>
                  <a:srgbClr val="5430AA"/>
                </a:solidFill>
              </a:rPr>
              <a:t>Bell Laboratories </a:t>
            </a:r>
            <a:r>
              <a:rPr lang="en-IN" dirty="0"/>
              <a:t>in the early </a:t>
            </a:r>
            <a:r>
              <a:rPr lang="en-IN" dirty="0">
                <a:solidFill>
                  <a:srgbClr val="5430AA"/>
                </a:solidFill>
              </a:rPr>
              <a:t>1970s</a:t>
            </a:r>
            <a:r>
              <a:rPr lang="en-IN" dirty="0" smtClean="0"/>
              <a:t>.</a:t>
            </a:r>
          </a:p>
          <a:p>
            <a:r>
              <a:rPr lang="en-IN" dirty="0" smtClean="0"/>
              <a:t>The </a:t>
            </a:r>
            <a:r>
              <a:rPr lang="en-IN" dirty="0"/>
              <a:t>use of </a:t>
            </a:r>
            <a:r>
              <a:rPr lang="en-IN" dirty="0">
                <a:solidFill>
                  <a:srgbClr val="5430AA"/>
                </a:solidFill>
              </a:rPr>
              <a:t>harmonised spectrum </a:t>
            </a:r>
            <a:r>
              <a:rPr lang="en-IN" dirty="0"/>
              <a:t>across most of the globe, combined with GSM’s international </a:t>
            </a:r>
            <a:r>
              <a:rPr lang="en-IN" dirty="0">
                <a:solidFill>
                  <a:srgbClr val="5430AA"/>
                </a:solidFill>
              </a:rPr>
              <a:t>roaming</a:t>
            </a:r>
            <a:r>
              <a:rPr lang="en-IN" dirty="0"/>
              <a:t> capability, allows travellers to access the same </a:t>
            </a:r>
            <a:r>
              <a:rPr lang="en-IN" dirty="0">
                <a:solidFill>
                  <a:srgbClr val="5430AA"/>
                </a:solidFill>
              </a:rPr>
              <a:t>mobile services </a:t>
            </a:r>
            <a:r>
              <a:rPr lang="en-IN" dirty="0"/>
              <a:t>at </a:t>
            </a:r>
            <a:r>
              <a:rPr lang="en-IN" dirty="0">
                <a:solidFill>
                  <a:srgbClr val="5430AA"/>
                </a:solidFill>
              </a:rPr>
              <a:t>home</a:t>
            </a:r>
            <a:r>
              <a:rPr lang="en-IN" dirty="0"/>
              <a:t> and </a:t>
            </a:r>
            <a:r>
              <a:rPr lang="en-IN" dirty="0">
                <a:solidFill>
                  <a:srgbClr val="5430AA"/>
                </a:solidFill>
              </a:rPr>
              <a:t>abroad</a:t>
            </a:r>
            <a:r>
              <a:rPr lang="en-IN" dirty="0"/>
              <a:t>. </a:t>
            </a:r>
            <a:endParaRPr lang="en-IN" dirty="0" smtClean="0"/>
          </a:p>
          <a:p>
            <a:r>
              <a:rPr lang="en-IN" dirty="0" smtClean="0"/>
              <a:t>GSM </a:t>
            </a:r>
            <a:r>
              <a:rPr lang="en-IN" dirty="0"/>
              <a:t>enables individuals to be reached via the same mobile number in up to </a:t>
            </a:r>
            <a:r>
              <a:rPr lang="en-IN" dirty="0">
                <a:solidFill>
                  <a:srgbClr val="5430AA"/>
                </a:solidFill>
              </a:rPr>
              <a:t>219 </a:t>
            </a:r>
            <a:r>
              <a:rPr lang="en-IN" dirty="0"/>
              <a:t>countries.</a:t>
            </a:r>
          </a:p>
        </p:txBody>
      </p:sp>
      <p:pic>
        <p:nvPicPr>
          <p:cNvPr id="1026" name="Picture 2" descr="Iot GIF - Find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94549" y="973884"/>
            <a:ext cx="5266271" cy="299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and Security</a:t>
            </a:r>
            <a:endParaRPr lang="en-IN" dirty="0"/>
          </a:p>
        </p:txBody>
      </p:sp>
      <p:sp>
        <p:nvSpPr>
          <p:cNvPr id="3" name="Content Placeholder 2"/>
          <p:cNvSpPr>
            <a:spLocks noGrp="1"/>
          </p:cNvSpPr>
          <p:nvPr>
            <p:ph idx="1"/>
          </p:nvPr>
        </p:nvSpPr>
        <p:spPr/>
        <p:txBody>
          <a:bodyPr/>
          <a:lstStyle/>
          <a:p>
            <a:r>
              <a:rPr lang="en-US" dirty="0"/>
              <a:t>Authentication involves </a:t>
            </a:r>
            <a:r>
              <a:rPr lang="en-US" dirty="0">
                <a:solidFill>
                  <a:srgbClr val="5430AA"/>
                </a:solidFill>
              </a:rPr>
              <a:t>two functional entities</a:t>
            </a:r>
            <a:r>
              <a:rPr lang="en-US" dirty="0"/>
              <a:t>: </a:t>
            </a:r>
          </a:p>
          <a:p>
            <a:pPr marL="914400" lvl="1" indent="-457200">
              <a:buFont typeface="+mj-lt"/>
              <a:buAutoNum type="arabicPeriod"/>
            </a:pPr>
            <a:r>
              <a:rPr lang="en-US" dirty="0">
                <a:solidFill>
                  <a:srgbClr val="5430AA"/>
                </a:solidFill>
              </a:rPr>
              <a:t>SIM card </a:t>
            </a:r>
            <a:r>
              <a:rPr lang="en-US" dirty="0"/>
              <a:t>in the mobile phone</a:t>
            </a:r>
          </a:p>
          <a:p>
            <a:pPr marL="914400" lvl="1" indent="-457200">
              <a:buFont typeface="+mj-lt"/>
              <a:buAutoNum type="arabicPeriod"/>
            </a:pPr>
            <a:r>
              <a:rPr lang="en-US" dirty="0"/>
              <a:t>Authentication Center (</a:t>
            </a:r>
            <a:r>
              <a:rPr lang="en-US" dirty="0">
                <a:solidFill>
                  <a:srgbClr val="5430AA"/>
                </a:solidFill>
              </a:rPr>
              <a:t>AUC</a:t>
            </a:r>
            <a:r>
              <a:rPr lang="en-US" dirty="0"/>
              <a:t>)</a:t>
            </a:r>
          </a:p>
          <a:p>
            <a:r>
              <a:rPr lang="en-US" dirty="0"/>
              <a:t>For authentication; different algorithms used:</a:t>
            </a:r>
          </a:p>
          <a:p>
            <a:pPr marL="914400" lvl="1" indent="-457200">
              <a:buFont typeface="+mj-lt"/>
              <a:buAutoNum type="arabicPeriod"/>
            </a:pPr>
            <a:r>
              <a:rPr lang="en-US" dirty="0"/>
              <a:t>MS algorithm </a:t>
            </a:r>
            <a:r>
              <a:rPr lang="en-US" dirty="0">
                <a:solidFill>
                  <a:srgbClr val="5430AA"/>
                </a:solidFill>
              </a:rPr>
              <a:t>A3</a:t>
            </a:r>
          </a:p>
          <a:p>
            <a:pPr marL="914400" lvl="1" indent="-457200">
              <a:buFont typeface="+mj-lt"/>
              <a:buAutoNum type="arabicPeriod"/>
            </a:pPr>
            <a:r>
              <a:rPr lang="en-US" dirty="0"/>
              <a:t>Voice Privacy key algorithm </a:t>
            </a:r>
            <a:r>
              <a:rPr lang="en-US" dirty="0">
                <a:solidFill>
                  <a:srgbClr val="5430AA"/>
                </a:solidFill>
              </a:rPr>
              <a:t>A8</a:t>
            </a:r>
          </a:p>
          <a:p>
            <a:pPr marL="914400" lvl="1" indent="-457200">
              <a:buFont typeface="+mj-lt"/>
              <a:buAutoNum type="arabicPeriod"/>
            </a:pPr>
            <a:r>
              <a:rPr lang="en-US" dirty="0"/>
              <a:t>Strong over-the-air voice privacy algorithm </a:t>
            </a:r>
            <a:r>
              <a:rPr lang="en-US" dirty="0">
                <a:solidFill>
                  <a:srgbClr val="5430AA"/>
                </a:solidFill>
              </a:rPr>
              <a:t>A5</a:t>
            </a:r>
          </a:p>
          <a:p>
            <a:r>
              <a:rPr lang="en-US" dirty="0"/>
              <a:t>It used for </a:t>
            </a:r>
            <a:r>
              <a:rPr lang="en-US" dirty="0">
                <a:solidFill>
                  <a:srgbClr val="5430AA"/>
                </a:solidFill>
              </a:rPr>
              <a:t>ciphering </a:t>
            </a:r>
            <a:r>
              <a:rPr lang="en-US" dirty="0"/>
              <a:t>and </a:t>
            </a:r>
            <a:r>
              <a:rPr lang="en-US" dirty="0">
                <a:solidFill>
                  <a:srgbClr val="5430AA"/>
                </a:solidFill>
              </a:rPr>
              <a:t>deciphering </a:t>
            </a:r>
            <a:r>
              <a:rPr lang="en-US" dirty="0"/>
              <a:t>procedure for </a:t>
            </a:r>
            <a:r>
              <a:rPr lang="en-US" dirty="0">
                <a:solidFill>
                  <a:srgbClr val="5430AA"/>
                </a:solidFill>
              </a:rPr>
              <a:t>signaling, voice</a:t>
            </a:r>
            <a:r>
              <a:rPr lang="en-US" dirty="0"/>
              <a:t>, and </a:t>
            </a:r>
            <a:r>
              <a:rPr lang="en-US" dirty="0">
                <a:solidFill>
                  <a:srgbClr val="5430AA"/>
                </a:solidFill>
              </a:rPr>
              <a:t>data</a:t>
            </a:r>
            <a:r>
              <a:rPr lang="en-US" dirty="0"/>
              <a:t>.</a:t>
            </a:r>
          </a:p>
          <a:p>
            <a:r>
              <a:rPr lang="en-US" dirty="0"/>
              <a:t>So, </a:t>
            </a:r>
            <a:r>
              <a:rPr lang="en-US" dirty="0">
                <a:solidFill>
                  <a:srgbClr val="5430AA"/>
                </a:solidFill>
              </a:rPr>
              <a:t>signal, voice, data</a:t>
            </a:r>
            <a:r>
              <a:rPr lang="en-US" dirty="0"/>
              <a:t>, and </a:t>
            </a:r>
            <a:r>
              <a:rPr lang="en-US" dirty="0">
                <a:solidFill>
                  <a:srgbClr val="5430AA"/>
                </a:solidFill>
              </a:rPr>
              <a:t>SMS</a:t>
            </a:r>
            <a:r>
              <a:rPr lang="en-US" dirty="0"/>
              <a:t> within GSM networks </a:t>
            </a:r>
            <a:r>
              <a:rPr lang="en-US" dirty="0">
                <a:solidFill>
                  <a:srgbClr val="5430AA"/>
                </a:solidFill>
              </a:rPr>
              <a:t>ciphered</a:t>
            </a:r>
            <a:r>
              <a:rPr lang="en-US" dirty="0"/>
              <a:t> over the wireless radio interface.</a:t>
            </a:r>
          </a:p>
          <a:p>
            <a:endParaRPr lang="en-IN" dirty="0"/>
          </a:p>
        </p:txBody>
      </p:sp>
    </p:spTree>
    <p:extLst>
      <p:ext uri="{BB962C8B-B14F-4D97-AF65-F5344CB8AC3E}">
        <p14:creationId xmlns:p14="http://schemas.microsoft.com/office/powerpoint/2010/main" val="7088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GTU Questions: Unit 3 GSM</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30555917"/>
              </p:ext>
            </p:extLst>
          </p:nvPr>
        </p:nvGraphicFramePr>
        <p:xfrm>
          <a:off x="131763" y="699023"/>
          <a:ext cx="11898312" cy="5770880"/>
        </p:xfrm>
        <a:graphic>
          <a:graphicData uri="http://schemas.openxmlformats.org/drawingml/2006/table">
            <a:tbl>
              <a:tblPr firstRow="1" bandRow="1">
                <a:tableStyleId>{5940675A-B579-460E-94D1-54222C63F5DA}</a:tableStyleId>
              </a:tblPr>
              <a:tblGrid>
                <a:gridCol w="532113"/>
                <a:gridCol w="9284195"/>
                <a:gridCol w="853533"/>
                <a:gridCol w="1228471"/>
              </a:tblGrid>
              <a:tr h="370840">
                <a:tc>
                  <a:txBody>
                    <a:bodyPr/>
                    <a:lstStyle/>
                    <a:p>
                      <a:r>
                        <a:rPr lang="en-US" b="1" dirty="0" smtClean="0"/>
                        <a:t>Sr.</a:t>
                      </a:r>
                      <a:endParaRPr lang="en-IN" b="1" dirty="0"/>
                    </a:p>
                  </a:txBody>
                  <a:tcPr>
                    <a:solidFill>
                      <a:schemeClr val="bg1"/>
                    </a:solidFill>
                  </a:tcPr>
                </a:tc>
                <a:tc>
                  <a:txBody>
                    <a:bodyPr/>
                    <a:lstStyle/>
                    <a:p>
                      <a:r>
                        <a:rPr lang="en-US" b="1" dirty="0" smtClean="0"/>
                        <a:t>Question</a:t>
                      </a:r>
                      <a:endParaRPr lang="en-IN" b="1" dirty="0"/>
                    </a:p>
                  </a:txBody>
                  <a:tcPr>
                    <a:solidFill>
                      <a:schemeClr val="bg1"/>
                    </a:solidFill>
                  </a:tcPr>
                </a:tc>
                <a:tc>
                  <a:txBody>
                    <a:bodyPr/>
                    <a:lstStyle/>
                    <a:p>
                      <a:r>
                        <a:rPr lang="en-US" b="1" dirty="0" smtClean="0"/>
                        <a:t>Marks</a:t>
                      </a:r>
                      <a:endParaRPr lang="en-IN" b="1" dirty="0"/>
                    </a:p>
                  </a:txBody>
                  <a:tcPr>
                    <a:solidFill>
                      <a:schemeClr val="bg1"/>
                    </a:solidFill>
                  </a:tcPr>
                </a:tc>
                <a:tc>
                  <a:txBody>
                    <a:bodyPr/>
                    <a:lstStyle/>
                    <a:p>
                      <a:r>
                        <a:rPr lang="en-US" b="1" dirty="0" smtClean="0"/>
                        <a:t>Year</a:t>
                      </a:r>
                      <a:endParaRPr lang="en-IN" b="1" dirty="0"/>
                    </a:p>
                  </a:txBody>
                  <a:tcPr>
                    <a:solidFill>
                      <a:schemeClr val="bg1"/>
                    </a:solidFill>
                  </a:tcPr>
                </a:tc>
              </a:tr>
              <a:tr h="370840">
                <a:tc>
                  <a:txBody>
                    <a:bodyPr/>
                    <a:lstStyle/>
                    <a:p>
                      <a:r>
                        <a:rPr lang="en-US" dirty="0" smtClean="0"/>
                        <a:t>1.</a:t>
                      </a:r>
                      <a:endParaRPr lang="en-IN" dirty="0"/>
                    </a:p>
                  </a:txBody>
                  <a:tcPr>
                    <a:solidFill>
                      <a:schemeClr val="bg1"/>
                    </a:solidFill>
                  </a:tcPr>
                </a:tc>
                <a:tc>
                  <a:txBody>
                    <a:bodyPr/>
                    <a:lstStyle/>
                    <a:p>
                      <a:r>
                        <a:rPr lang="en-US" dirty="0" smtClean="0"/>
                        <a:t>Draw and explain GSM architecture.</a:t>
                      </a:r>
                    </a:p>
                  </a:txBody>
                  <a:tcPr>
                    <a:solidFill>
                      <a:schemeClr val="bg1"/>
                    </a:solidFill>
                  </a:tcPr>
                </a:tc>
                <a:tc>
                  <a:txBody>
                    <a:bodyPr/>
                    <a:lstStyle/>
                    <a:p>
                      <a:pPr algn="ctr"/>
                      <a:r>
                        <a:rPr lang="en-US" dirty="0" smtClean="0"/>
                        <a:t>7</a:t>
                      </a:r>
                    </a:p>
                    <a:p>
                      <a:pPr algn="ctr"/>
                      <a:r>
                        <a:rPr lang="en-US" dirty="0" smtClean="0"/>
                        <a:t>7</a:t>
                      </a:r>
                    </a:p>
                    <a:p>
                      <a:pPr algn="ctr"/>
                      <a:r>
                        <a:rPr lang="en-US" dirty="0" smtClean="0"/>
                        <a:t>7</a:t>
                      </a:r>
                      <a:endParaRPr lang="en-IN" dirty="0"/>
                    </a:p>
                  </a:txBody>
                  <a:tcPr>
                    <a:solidFill>
                      <a:schemeClr val="bg1"/>
                    </a:solidFill>
                  </a:tcPr>
                </a:tc>
                <a:tc>
                  <a:txBody>
                    <a:bodyPr/>
                    <a:lstStyle/>
                    <a:p>
                      <a:r>
                        <a:rPr lang="en-US" dirty="0" smtClean="0"/>
                        <a:t>Sum’19</a:t>
                      </a:r>
                    </a:p>
                    <a:p>
                      <a:r>
                        <a:rPr lang="en-US" dirty="0" smtClean="0"/>
                        <a:t>Sum’20</a:t>
                      </a:r>
                    </a:p>
                    <a:p>
                      <a:r>
                        <a:rPr lang="en-US" dirty="0" smtClean="0"/>
                        <a:t>Win</a:t>
                      </a:r>
                      <a:r>
                        <a:rPr lang="en-US" baseline="0" dirty="0" smtClean="0"/>
                        <a:t>’20</a:t>
                      </a:r>
                      <a:endParaRPr lang="en-IN" dirty="0"/>
                    </a:p>
                  </a:txBody>
                  <a:tcPr>
                    <a:solidFill>
                      <a:schemeClr val="bg1"/>
                    </a:solidFill>
                  </a:tcPr>
                </a:tc>
              </a:tr>
              <a:tr h="370840">
                <a:tc>
                  <a:txBody>
                    <a:bodyPr/>
                    <a:lstStyle/>
                    <a:p>
                      <a:r>
                        <a:rPr lang="en-US" dirty="0" smtClean="0"/>
                        <a:t>2.</a:t>
                      </a:r>
                      <a:endParaRPr lang="en-IN" dirty="0"/>
                    </a:p>
                  </a:txBody>
                  <a:tcPr>
                    <a:solidFill>
                      <a:schemeClr val="bg1"/>
                    </a:solidFill>
                  </a:tcPr>
                </a:tc>
                <a:tc>
                  <a:txBody>
                    <a:bodyPr/>
                    <a:lstStyle/>
                    <a:p>
                      <a:r>
                        <a:rPr lang="en-US" dirty="0" smtClean="0"/>
                        <a:t>Show the use of below GSM Identifiers.</a:t>
                      </a:r>
                    </a:p>
                    <a:p>
                      <a:r>
                        <a:rPr lang="en-US" dirty="0" err="1" smtClean="0"/>
                        <a:t>i</a:t>
                      </a:r>
                      <a:r>
                        <a:rPr lang="en-US" dirty="0" smtClean="0"/>
                        <a:t>) IMEI ii) IMSI iii) MSISDN iv) MSRN</a:t>
                      </a:r>
                    </a:p>
                  </a:txBody>
                  <a:tcPr>
                    <a:solidFill>
                      <a:schemeClr val="bg1"/>
                    </a:solidFill>
                  </a:tcPr>
                </a:tc>
                <a:tc>
                  <a:txBody>
                    <a:bodyPr/>
                    <a:lstStyle/>
                    <a:p>
                      <a:pPr algn="ctr"/>
                      <a:r>
                        <a:rPr lang="en-US" dirty="0" smtClean="0"/>
                        <a:t>3</a:t>
                      </a:r>
                    </a:p>
                    <a:p>
                      <a:pPr algn="ctr"/>
                      <a:r>
                        <a:rPr lang="en-US" dirty="0" smtClean="0"/>
                        <a:t>4</a:t>
                      </a:r>
                    </a:p>
                  </a:txBody>
                  <a:tcPr>
                    <a:solidFill>
                      <a:schemeClr val="bg1"/>
                    </a:solidFill>
                  </a:tcPr>
                </a:tc>
                <a:tc>
                  <a:txBody>
                    <a:bodyPr/>
                    <a:lstStyle/>
                    <a:p>
                      <a:r>
                        <a:rPr lang="en-US" dirty="0" smtClean="0"/>
                        <a:t>Win’18</a:t>
                      </a:r>
                    </a:p>
                    <a:p>
                      <a:r>
                        <a:rPr lang="en-US" dirty="0" smtClean="0"/>
                        <a:t>Win’20</a:t>
                      </a:r>
                    </a:p>
                  </a:txBody>
                  <a:tcPr>
                    <a:solidFill>
                      <a:schemeClr val="bg1"/>
                    </a:solidFill>
                  </a:tcPr>
                </a:tc>
              </a:tr>
              <a:tr h="370840">
                <a:tc>
                  <a:txBody>
                    <a:bodyPr/>
                    <a:lstStyle/>
                    <a:p>
                      <a:r>
                        <a:rPr lang="en-US" dirty="0" smtClean="0"/>
                        <a:t>3.</a:t>
                      </a:r>
                      <a:endParaRPr lang="en-IN" dirty="0"/>
                    </a:p>
                  </a:txBody>
                  <a:tcPr>
                    <a:solidFill>
                      <a:schemeClr val="bg1"/>
                    </a:solidFill>
                  </a:tcPr>
                </a:tc>
                <a:tc>
                  <a:txBody>
                    <a:bodyPr/>
                    <a:lstStyle/>
                    <a:p>
                      <a:r>
                        <a:rPr lang="en-US" dirty="0" smtClean="0"/>
                        <a:t>Illustrate different scenarios of Roaming and Handoff in GSM with proper Examples. OR Explain GSM call routing.</a:t>
                      </a:r>
                    </a:p>
                  </a:txBody>
                  <a:tcPr>
                    <a:solidFill>
                      <a:schemeClr val="bg1"/>
                    </a:solidFill>
                  </a:tcPr>
                </a:tc>
                <a:tc>
                  <a:txBody>
                    <a:bodyPr/>
                    <a:lstStyle/>
                    <a:p>
                      <a:pPr algn="ctr"/>
                      <a:r>
                        <a:rPr lang="en-US" dirty="0" smtClean="0"/>
                        <a:t>7</a:t>
                      </a:r>
                    </a:p>
                    <a:p>
                      <a:pPr algn="ctr"/>
                      <a:r>
                        <a:rPr lang="en-US" dirty="0" smtClean="0"/>
                        <a:t>7</a:t>
                      </a:r>
                    </a:p>
                  </a:txBody>
                  <a:tcPr>
                    <a:solidFill>
                      <a:schemeClr val="bg1"/>
                    </a:solidFill>
                  </a:tcPr>
                </a:tc>
                <a:tc>
                  <a:txBody>
                    <a:bodyPr/>
                    <a:lstStyle/>
                    <a:p>
                      <a:r>
                        <a:rPr lang="en-US" dirty="0" smtClean="0"/>
                        <a:t>Sum’19</a:t>
                      </a:r>
                    </a:p>
                    <a:p>
                      <a:r>
                        <a:rPr lang="en-US" dirty="0" smtClean="0"/>
                        <a:t>Win’19</a:t>
                      </a:r>
                      <a:endParaRPr lang="en-IN" dirty="0"/>
                    </a:p>
                  </a:txBody>
                  <a:tcPr>
                    <a:solidFill>
                      <a:schemeClr val="bg1"/>
                    </a:solidFill>
                  </a:tcPr>
                </a:tc>
              </a:tr>
              <a:tr h="370840">
                <a:tc>
                  <a:txBody>
                    <a:bodyPr/>
                    <a:lstStyle/>
                    <a:p>
                      <a:r>
                        <a:rPr lang="en-US" dirty="0" smtClean="0"/>
                        <a:t>4.</a:t>
                      </a:r>
                      <a:endParaRPr lang="en-IN" dirty="0"/>
                    </a:p>
                  </a:txBody>
                  <a:tcPr>
                    <a:solidFill>
                      <a:schemeClr val="bg1"/>
                    </a:solidFill>
                  </a:tcPr>
                </a:tc>
                <a:tc>
                  <a:txBody>
                    <a:bodyPr/>
                    <a:lstStyle/>
                    <a:p>
                      <a:r>
                        <a:rPr lang="en-US" dirty="0" smtClean="0"/>
                        <a:t>Compare GSM and CDMA technology.</a:t>
                      </a:r>
                    </a:p>
                  </a:txBody>
                  <a:tcPr>
                    <a:solidFill>
                      <a:schemeClr val="bg1"/>
                    </a:solidFill>
                  </a:tcPr>
                </a:tc>
                <a:tc>
                  <a:txBody>
                    <a:bodyPr/>
                    <a:lstStyle/>
                    <a:p>
                      <a:pPr algn="ctr"/>
                      <a:r>
                        <a:rPr lang="en-US" dirty="0" smtClean="0"/>
                        <a:t>3</a:t>
                      </a:r>
                    </a:p>
                    <a:p>
                      <a:pPr algn="ctr"/>
                      <a:r>
                        <a:rPr lang="en-US" dirty="0" smtClean="0"/>
                        <a:t>3</a:t>
                      </a:r>
                    </a:p>
                  </a:txBody>
                  <a:tcPr>
                    <a:solidFill>
                      <a:schemeClr val="bg1"/>
                    </a:solidFill>
                  </a:tcPr>
                </a:tc>
                <a:tc>
                  <a:txBody>
                    <a:bodyPr/>
                    <a:lstStyle/>
                    <a:p>
                      <a:r>
                        <a:rPr lang="en-US" dirty="0" smtClean="0"/>
                        <a:t>Win’18</a:t>
                      </a:r>
                    </a:p>
                    <a:p>
                      <a:r>
                        <a:rPr lang="en-US" dirty="0" smtClean="0"/>
                        <a:t>Sum’19</a:t>
                      </a:r>
                    </a:p>
                  </a:txBody>
                  <a:tcPr>
                    <a:solidFill>
                      <a:schemeClr val="bg1"/>
                    </a:solidFill>
                  </a:tcPr>
                </a:tc>
              </a:tr>
              <a:tr h="370840">
                <a:tc>
                  <a:txBody>
                    <a:bodyPr/>
                    <a:lstStyle/>
                    <a:p>
                      <a:r>
                        <a:rPr lang="en-US" dirty="0" smtClean="0"/>
                        <a:t>5.</a:t>
                      </a:r>
                      <a:endParaRPr lang="en-IN" dirty="0"/>
                    </a:p>
                  </a:txBody>
                  <a:tcPr>
                    <a:solidFill>
                      <a:schemeClr val="bg1"/>
                    </a:solidFill>
                  </a:tcPr>
                </a:tc>
                <a:tc>
                  <a:txBody>
                    <a:bodyPr/>
                    <a:lstStyle/>
                    <a:p>
                      <a:r>
                        <a:rPr lang="en-US" dirty="0" smtClean="0"/>
                        <a:t>Explain functional architecture of GSM system and types of services provided by GSM.</a:t>
                      </a:r>
                    </a:p>
                  </a:txBody>
                  <a:tcPr>
                    <a:solidFill>
                      <a:schemeClr val="bg1"/>
                    </a:solidFill>
                  </a:tcPr>
                </a:tc>
                <a:tc>
                  <a:txBody>
                    <a:bodyPr/>
                    <a:lstStyle/>
                    <a:p>
                      <a:pPr algn="ctr"/>
                      <a:r>
                        <a:rPr lang="en-US" dirty="0" smtClean="0"/>
                        <a:t>7</a:t>
                      </a:r>
                    </a:p>
                  </a:txBody>
                  <a:tcPr>
                    <a:solidFill>
                      <a:schemeClr val="bg1"/>
                    </a:solidFill>
                  </a:tcPr>
                </a:tc>
                <a:tc>
                  <a:txBody>
                    <a:bodyPr/>
                    <a:lstStyle/>
                    <a:p>
                      <a:r>
                        <a:rPr lang="en-US" dirty="0" smtClean="0"/>
                        <a:t>Win’18</a:t>
                      </a:r>
                    </a:p>
                  </a:txBody>
                  <a:tcPr>
                    <a:solidFill>
                      <a:schemeClr val="bg1"/>
                    </a:solidFill>
                  </a:tcPr>
                </a:tc>
              </a:tr>
              <a:tr h="370840">
                <a:tc>
                  <a:txBody>
                    <a:bodyPr/>
                    <a:lstStyle/>
                    <a:p>
                      <a:r>
                        <a:rPr lang="en-US" dirty="0" smtClean="0"/>
                        <a:t>6.</a:t>
                      </a:r>
                      <a:endParaRPr lang="en-IN" dirty="0"/>
                    </a:p>
                  </a:txBody>
                  <a:tcPr>
                    <a:solidFill>
                      <a:schemeClr val="bg1"/>
                    </a:solidFill>
                  </a:tcPr>
                </a:tc>
                <a:tc>
                  <a:txBody>
                    <a:bodyPr/>
                    <a:lstStyle/>
                    <a:p>
                      <a:r>
                        <a:rPr lang="en-US" dirty="0" smtClean="0"/>
                        <a:t>Explain handover process in cellular system.</a:t>
                      </a:r>
                    </a:p>
                    <a:p>
                      <a:endParaRPr lang="en-US" dirty="0" smtClean="0"/>
                    </a:p>
                  </a:txBody>
                  <a:tcPr>
                    <a:solidFill>
                      <a:schemeClr val="bg1"/>
                    </a:solidFill>
                  </a:tcPr>
                </a:tc>
                <a:tc>
                  <a:txBody>
                    <a:bodyPr/>
                    <a:lstStyle/>
                    <a:p>
                      <a:pPr algn="ctr"/>
                      <a:r>
                        <a:rPr lang="en-US" dirty="0" smtClean="0"/>
                        <a:t>4</a:t>
                      </a:r>
                    </a:p>
                    <a:p>
                      <a:pPr algn="ctr"/>
                      <a:r>
                        <a:rPr lang="en-US" dirty="0" smtClean="0"/>
                        <a:t>4</a:t>
                      </a:r>
                    </a:p>
                    <a:p>
                      <a:pPr algn="ctr"/>
                      <a:r>
                        <a:rPr lang="en-US" dirty="0" smtClean="0"/>
                        <a:t>4</a:t>
                      </a:r>
                    </a:p>
                  </a:txBody>
                  <a:tcPr>
                    <a:solidFill>
                      <a:schemeClr val="bg1"/>
                    </a:solidFill>
                  </a:tcPr>
                </a:tc>
                <a:tc>
                  <a:txBody>
                    <a:bodyPr/>
                    <a:lstStyle/>
                    <a:p>
                      <a:r>
                        <a:rPr lang="en-US" dirty="0" smtClean="0"/>
                        <a:t>Win’18</a:t>
                      </a:r>
                    </a:p>
                    <a:p>
                      <a:r>
                        <a:rPr lang="en-US" dirty="0" smtClean="0"/>
                        <a:t>Sum’19</a:t>
                      </a:r>
                    </a:p>
                    <a:p>
                      <a:r>
                        <a:rPr lang="en-US" dirty="0" smtClean="0"/>
                        <a:t>Win’20</a:t>
                      </a:r>
                    </a:p>
                  </a:txBody>
                  <a:tcPr>
                    <a:solidFill>
                      <a:schemeClr val="bg1"/>
                    </a:solidFill>
                  </a:tcPr>
                </a:tc>
              </a:tr>
              <a:tr h="370840">
                <a:tc>
                  <a:txBody>
                    <a:bodyPr/>
                    <a:lstStyle/>
                    <a:p>
                      <a:r>
                        <a:rPr lang="en-US" dirty="0" smtClean="0"/>
                        <a:t>7.</a:t>
                      </a:r>
                      <a:endParaRPr lang="en-IN" dirty="0"/>
                    </a:p>
                  </a:txBody>
                  <a:tcPr>
                    <a:solidFill>
                      <a:schemeClr val="bg1"/>
                    </a:solidFill>
                  </a:tcPr>
                </a:tc>
                <a:tc>
                  <a:txBody>
                    <a:bodyPr/>
                    <a:lstStyle/>
                    <a:p>
                      <a:r>
                        <a:rPr lang="en-US" dirty="0" smtClean="0"/>
                        <a:t>Explain the purpose of Home Location Register (HLR). List the information which is stored in Home Location Register (HLR).</a:t>
                      </a:r>
                    </a:p>
                  </a:txBody>
                  <a:tcPr>
                    <a:solidFill>
                      <a:schemeClr val="bg1"/>
                    </a:solidFill>
                  </a:tcPr>
                </a:tc>
                <a:tc>
                  <a:txBody>
                    <a:bodyPr/>
                    <a:lstStyle/>
                    <a:p>
                      <a:pPr algn="ctr"/>
                      <a:r>
                        <a:rPr lang="en-US" dirty="0" smtClean="0"/>
                        <a:t>4</a:t>
                      </a:r>
                    </a:p>
                    <a:p>
                      <a:pPr algn="ctr"/>
                      <a:r>
                        <a:rPr lang="en-US" dirty="0" smtClean="0"/>
                        <a:t>3</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Win’18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Win’19</a:t>
                      </a:r>
                    </a:p>
                  </a:txBody>
                  <a:tcPr>
                    <a:solidFill>
                      <a:schemeClr val="bg1"/>
                    </a:solidFill>
                  </a:tcPr>
                </a:tc>
              </a:tr>
              <a:tr h="370840">
                <a:tc>
                  <a:txBody>
                    <a:bodyPr/>
                    <a:lstStyle/>
                    <a:p>
                      <a:r>
                        <a:rPr lang="en-US" dirty="0" smtClean="0"/>
                        <a:t>8.</a:t>
                      </a:r>
                      <a:endParaRPr lang="en-IN" dirty="0"/>
                    </a:p>
                  </a:txBody>
                  <a:tcPr>
                    <a:solidFill>
                      <a:schemeClr val="bg1"/>
                    </a:solidFill>
                  </a:tcPr>
                </a:tc>
                <a:tc>
                  <a:txBody>
                    <a:bodyPr/>
                    <a:lstStyle/>
                    <a:p>
                      <a:r>
                        <a:rPr lang="en-US" dirty="0" smtClean="0"/>
                        <a:t>Explain Addresses and Identifiers used in GSM with Example.</a:t>
                      </a:r>
                    </a:p>
                  </a:txBody>
                  <a:tcPr>
                    <a:solidFill>
                      <a:schemeClr val="bg1"/>
                    </a:solidFill>
                  </a:tcPr>
                </a:tc>
                <a:tc>
                  <a:txBody>
                    <a:bodyPr/>
                    <a:lstStyle/>
                    <a:p>
                      <a:pPr algn="ctr"/>
                      <a:r>
                        <a:rPr lang="en-US" dirty="0" smtClean="0"/>
                        <a:t>4,3</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Win’19,Sum’20</a:t>
                      </a:r>
                    </a:p>
                  </a:txBody>
                  <a:tcPr>
                    <a:solidFill>
                      <a:schemeClr val="bg1"/>
                    </a:solidFill>
                  </a:tcPr>
                </a:tc>
              </a:tr>
            </a:tbl>
          </a:graphicData>
        </a:graphic>
      </p:graphicFrame>
    </p:spTree>
    <p:extLst>
      <p:ext uri="{BB962C8B-B14F-4D97-AF65-F5344CB8AC3E}">
        <p14:creationId xmlns:p14="http://schemas.microsoft.com/office/powerpoint/2010/main" val="19259071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10892789"/>
              </p:ext>
            </p:extLst>
          </p:nvPr>
        </p:nvGraphicFramePr>
        <p:xfrm>
          <a:off x="131763" y="863600"/>
          <a:ext cx="10087058" cy="1097280"/>
        </p:xfrm>
        <a:graphic>
          <a:graphicData uri="http://schemas.openxmlformats.org/drawingml/2006/table">
            <a:tbl>
              <a:tblPr firstRow="1" bandRow="1">
                <a:tableStyleId>{2D5ABB26-0587-4C30-8999-92F81FD0307C}</a:tableStyleId>
              </a:tblPr>
              <a:tblGrid>
                <a:gridCol w="906003"/>
                <a:gridCol w="9181055"/>
              </a:tblGrid>
              <a:tr h="370840">
                <a:tc>
                  <a:txBody>
                    <a:bodyPr/>
                    <a:lstStyle/>
                    <a:p>
                      <a:r>
                        <a:rPr lang="en-US" sz="2000" dirty="0" smtClean="0"/>
                        <a:t>Book:</a:t>
                      </a:r>
                      <a:endParaRPr lang="en-IN" sz="2000" b="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kern="1200" dirty="0" smtClean="0"/>
                        <a:t>Mobile Computing Technology, Applications and service creation , </a:t>
                      </a:r>
                      <a:r>
                        <a:rPr lang="en-IN" sz="2000" kern="1200" dirty="0" err="1" smtClean="0"/>
                        <a:t>Asoke</a:t>
                      </a:r>
                      <a:r>
                        <a:rPr lang="en-IN" sz="2000" kern="1200" dirty="0" smtClean="0"/>
                        <a:t> K </a:t>
                      </a:r>
                      <a:r>
                        <a:rPr lang="en-IN" sz="2000" kern="1200" dirty="0" err="1" smtClean="0"/>
                        <a:t>Telukder</a:t>
                      </a:r>
                      <a:r>
                        <a:rPr lang="en-IN" sz="2000" kern="1200" dirty="0" smtClean="0"/>
                        <a:t>, </a:t>
                      </a:r>
                      <a:r>
                        <a:rPr lang="en-IN" sz="2000" kern="1200" dirty="0" err="1" smtClean="0"/>
                        <a:t>Roopa</a:t>
                      </a:r>
                      <a:r>
                        <a:rPr lang="en-IN" sz="2000" kern="1200" dirty="0" smtClean="0"/>
                        <a:t> R </a:t>
                      </a:r>
                      <a:r>
                        <a:rPr lang="en-IN" sz="2000" kern="1200" dirty="0" err="1" smtClean="0"/>
                        <a:t>Yavagal</a:t>
                      </a:r>
                      <a:r>
                        <a:rPr lang="en-IN" sz="2000" kern="1200" dirty="0" smtClean="0"/>
                        <a:t> by TMH</a:t>
                      </a:r>
                    </a:p>
                  </a:txBody>
                  <a:tcPr/>
                </a:tc>
              </a:tr>
              <a:tr h="370840">
                <a:tc>
                  <a:txBody>
                    <a:bodyPr/>
                    <a:lstStyle/>
                    <a:p>
                      <a:r>
                        <a:rPr lang="en-US" sz="2000" dirty="0" smtClean="0"/>
                        <a:t>Web:</a:t>
                      </a:r>
                      <a:endParaRPr lang="en-IN" sz="2000" b="0" i="1" dirty="0"/>
                    </a:p>
                  </a:txBody>
                  <a:tcPr/>
                </a:tc>
                <a:tc>
                  <a:txBody>
                    <a:bodyPr/>
                    <a:lstStyle/>
                    <a:p>
                      <a:r>
                        <a:rPr lang="en-IN" sz="2000" dirty="0" smtClean="0"/>
                        <a:t>https://www.gsma.com/</a:t>
                      </a:r>
                      <a:endParaRPr lang="en-IN" sz="2000" b="0" i="1"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1366" y="75037"/>
            <a:ext cx="561128" cy="561128"/>
          </a:xfrm>
          <a:prstGeom prst="rect">
            <a:avLst/>
          </a:prstGeom>
        </p:spPr>
      </p:pic>
    </p:spTree>
    <p:extLst>
      <p:ext uri="{BB962C8B-B14F-4D97-AF65-F5344CB8AC3E}">
        <p14:creationId xmlns:p14="http://schemas.microsoft.com/office/powerpoint/2010/main" val="36323551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dirty="0" smtClean="0"/>
              <a:t>Thank You</a:t>
            </a:r>
            <a:endParaRPr lang="en-IN" i="1"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26377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GSM</a:t>
            </a:r>
            <a:endParaRPr lang="en-IN" dirty="0"/>
          </a:p>
        </p:txBody>
      </p:sp>
      <p:sp>
        <p:nvSpPr>
          <p:cNvPr id="3" name="Content Placeholder 2"/>
          <p:cNvSpPr>
            <a:spLocks noGrp="1"/>
          </p:cNvSpPr>
          <p:nvPr>
            <p:ph idx="1"/>
          </p:nvPr>
        </p:nvSpPr>
        <p:spPr/>
        <p:txBody>
          <a:bodyPr/>
          <a:lstStyle/>
          <a:p>
            <a:r>
              <a:rPr lang="en-IN" dirty="0"/>
              <a:t>GSM is combination of </a:t>
            </a:r>
            <a:r>
              <a:rPr lang="en-IN" dirty="0">
                <a:solidFill>
                  <a:srgbClr val="5430AA"/>
                </a:solidFill>
              </a:rPr>
              <a:t>TDMA</a:t>
            </a:r>
            <a:r>
              <a:rPr lang="en-IN" dirty="0"/>
              <a:t> (Time Division Multiple Access), </a:t>
            </a:r>
            <a:r>
              <a:rPr lang="en-IN" dirty="0">
                <a:solidFill>
                  <a:srgbClr val="5430AA"/>
                </a:solidFill>
              </a:rPr>
              <a:t>FDMA</a:t>
            </a:r>
            <a:r>
              <a:rPr lang="en-IN" dirty="0"/>
              <a:t> (Frequency Division Multiple Access) and Frequency hopping.</a:t>
            </a:r>
          </a:p>
          <a:p>
            <a:r>
              <a:rPr lang="en-IN" dirty="0" smtClean="0"/>
              <a:t>GSM </a:t>
            </a:r>
            <a:r>
              <a:rPr lang="en-IN" dirty="0"/>
              <a:t>makes use of narrowband Time Division Multiple Access (</a:t>
            </a:r>
            <a:r>
              <a:rPr lang="en-IN" dirty="0">
                <a:solidFill>
                  <a:srgbClr val="5430AA"/>
                </a:solidFill>
              </a:rPr>
              <a:t>TDMA</a:t>
            </a:r>
            <a:r>
              <a:rPr lang="en-IN" dirty="0"/>
              <a:t>) technique for transmitting signals.</a:t>
            </a:r>
          </a:p>
          <a:p>
            <a:r>
              <a:rPr lang="en-IN" dirty="0"/>
              <a:t>GSM was developed using </a:t>
            </a:r>
            <a:r>
              <a:rPr lang="en-IN" dirty="0">
                <a:solidFill>
                  <a:srgbClr val="5430AA"/>
                </a:solidFill>
              </a:rPr>
              <a:t>digital technology</a:t>
            </a:r>
            <a:r>
              <a:rPr lang="en-IN" dirty="0" smtClean="0"/>
              <a:t>.</a:t>
            </a:r>
          </a:p>
          <a:p>
            <a:r>
              <a:rPr lang="en-IN" dirty="0" smtClean="0"/>
              <a:t>It </a:t>
            </a:r>
            <a:r>
              <a:rPr lang="en-IN" dirty="0"/>
              <a:t>has an ability to carry </a:t>
            </a:r>
            <a:r>
              <a:rPr lang="en-IN" dirty="0">
                <a:solidFill>
                  <a:srgbClr val="5430AA"/>
                </a:solidFill>
              </a:rPr>
              <a:t>64 kbps to 120 Mbps </a:t>
            </a:r>
            <a:r>
              <a:rPr lang="en-IN" dirty="0"/>
              <a:t>of data rates.</a:t>
            </a:r>
          </a:p>
          <a:p>
            <a:r>
              <a:rPr lang="en-IN" dirty="0"/>
              <a:t>Presently GSM </a:t>
            </a:r>
            <a:r>
              <a:rPr lang="en-IN" dirty="0">
                <a:solidFill>
                  <a:srgbClr val="5430AA"/>
                </a:solidFill>
              </a:rPr>
              <a:t>supports</a:t>
            </a:r>
            <a:r>
              <a:rPr lang="en-IN" dirty="0"/>
              <a:t> more than one billion mobile subscribers in more than 210 countries throughout the world</a:t>
            </a:r>
            <a:r>
              <a:rPr lang="en-IN" dirty="0" smtClean="0"/>
              <a:t>.</a:t>
            </a:r>
          </a:p>
          <a:p>
            <a:r>
              <a:rPr lang="en-IN" dirty="0" smtClean="0">
                <a:solidFill>
                  <a:srgbClr val="5430AA"/>
                </a:solidFill>
              </a:rPr>
              <a:t>Roaming</a:t>
            </a:r>
            <a:r>
              <a:rPr lang="en-IN" dirty="0" smtClean="0"/>
              <a:t> </a:t>
            </a:r>
            <a:r>
              <a:rPr lang="en-IN" dirty="0"/>
              <a:t>is the ability to use your GSM phone number in another GSM network.</a:t>
            </a:r>
          </a:p>
          <a:p>
            <a:r>
              <a:rPr lang="en-IN" dirty="0" smtClean="0"/>
              <a:t>GSM owns </a:t>
            </a:r>
            <a:r>
              <a:rPr lang="en-IN" dirty="0"/>
              <a:t>a market share of more than </a:t>
            </a:r>
            <a:r>
              <a:rPr lang="en-IN" dirty="0" smtClean="0">
                <a:solidFill>
                  <a:srgbClr val="5430AA"/>
                </a:solidFill>
              </a:rPr>
              <a:t>75%</a:t>
            </a:r>
            <a:r>
              <a:rPr lang="en-IN" dirty="0" smtClean="0"/>
              <a:t> of </a:t>
            </a:r>
            <a:r>
              <a:rPr lang="en-IN" dirty="0"/>
              <a:t>the world's digital cellular subscribers</a:t>
            </a:r>
            <a:r>
              <a:rPr lang="en-IN" dirty="0" smtClean="0"/>
              <a:t>.</a:t>
            </a:r>
          </a:p>
        </p:txBody>
      </p:sp>
    </p:spTree>
    <p:extLst>
      <p:ext uri="{BB962C8B-B14F-4D97-AF65-F5344CB8AC3E}">
        <p14:creationId xmlns:p14="http://schemas.microsoft.com/office/powerpoint/2010/main" val="295192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GSM</a:t>
            </a:r>
            <a:endParaRPr lang="en-IN" dirty="0"/>
          </a:p>
        </p:txBody>
      </p:sp>
      <p:sp>
        <p:nvSpPr>
          <p:cNvPr id="3" name="Content Placeholder 2"/>
          <p:cNvSpPr>
            <a:spLocks noGrp="1"/>
          </p:cNvSpPr>
          <p:nvPr>
            <p:ph idx="1"/>
          </p:nvPr>
        </p:nvSpPr>
        <p:spPr>
          <a:xfrm>
            <a:off x="131181" y="863444"/>
            <a:ext cx="7909582" cy="5590565"/>
          </a:xfrm>
        </p:spPr>
        <p:txBody>
          <a:bodyPr/>
          <a:lstStyle/>
          <a:p>
            <a:r>
              <a:rPr lang="en-IN" dirty="0"/>
              <a:t>In GSM, geographical area is divided into </a:t>
            </a:r>
            <a:r>
              <a:rPr lang="en-IN" dirty="0">
                <a:solidFill>
                  <a:srgbClr val="5430AA"/>
                </a:solidFill>
              </a:rPr>
              <a:t>hexagonal cells </a:t>
            </a:r>
            <a:r>
              <a:rPr lang="en-IN" dirty="0"/>
              <a:t>whose side depends upon power of transmitter and load on transmitter (number of end user). </a:t>
            </a:r>
            <a:endParaRPr lang="en-IN" dirty="0" smtClean="0"/>
          </a:p>
          <a:p>
            <a:r>
              <a:rPr lang="en-IN" dirty="0" smtClean="0"/>
              <a:t>At </a:t>
            </a:r>
            <a:r>
              <a:rPr lang="en-IN" dirty="0"/>
              <a:t>the </a:t>
            </a:r>
            <a:r>
              <a:rPr lang="en-IN" dirty="0" smtClean="0"/>
              <a:t>centre </a:t>
            </a:r>
            <a:r>
              <a:rPr lang="en-IN" dirty="0"/>
              <a:t>of cell, there is a </a:t>
            </a:r>
            <a:r>
              <a:rPr lang="en-IN" dirty="0">
                <a:solidFill>
                  <a:srgbClr val="5430AA"/>
                </a:solidFill>
              </a:rPr>
              <a:t>base station </a:t>
            </a:r>
            <a:r>
              <a:rPr lang="en-IN" dirty="0"/>
              <a:t>consisting of a </a:t>
            </a:r>
            <a:r>
              <a:rPr lang="en-IN" dirty="0">
                <a:solidFill>
                  <a:srgbClr val="5430AA"/>
                </a:solidFill>
              </a:rPr>
              <a:t>transceiver</a:t>
            </a:r>
            <a:r>
              <a:rPr lang="en-IN" dirty="0"/>
              <a:t> (combination of transmitter and receiver) and an </a:t>
            </a:r>
            <a:r>
              <a:rPr lang="en-IN" dirty="0">
                <a:solidFill>
                  <a:srgbClr val="5430AA"/>
                </a:solidFill>
              </a:rPr>
              <a:t>antenna</a:t>
            </a:r>
            <a:r>
              <a:rPr lang="en-IN" dirty="0"/>
              <a:t>.</a:t>
            </a:r>
          </a:p>
          <a:p>
            <a:endParaRPr lang="en-IN" dirty="0"/>
          </a:p>
        </p:txBody>
      </p:sp>
      <p:pic>
        <p:nvPicPr>
          <p:cNvPr id="2050" name="Picture 2" descr="1. A cluster of cells in a cellular network | Download Scientific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1941" y="711201"/>
            <a:ext cx="3888880" cy="391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19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VIdeo Lecture 16x9 Light Template</Template>
  <TotalTime>6147</TotalTime>
  <Words>4372</Words>
  <Application>Microsoft Office PowerPoint</Application>
  <PresentationFormat>Widescreen</PresentationFormat>
  <Paragraphs>989</Paragraphs>
  <Slides>73</Slides>
  <Notes>14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73</vt:i4>
      </vt:variant>
    </vt:vector>
  </HeadingPairs>
  <TitlesOfParts>
    <vt:vector size="91" baseType="lpstr">
      <vt:lpstr>Arial</vt:lpstr>
      <vt:lpstr>Calibri</vt:lpstr>
      <vt:lpstr>Open Sans Semibold</vt:lpstr>
      <vt:lpstr>新細明體</vt:lpstr>
      <vt:lpstr>Roboto</vt:lpstr>
      <vt:lpstr>Roboto Condensed</vt:lpstr>
      <vt:lpstr>Roboto Condensed Light</vt:lpstr>
      <vt:lpstr>Roboto Light</vt:lpstr>
      <vt:lpstr>Roboto Mono Thin</vt:lpstr>
      <vt:lpstr>Segoe UI Black</vt:lpstr>
      <vt:lpstr>Source Sans Pro</vt:lpstr>
      <vt:lpstr>Times New Roman</vt:lpstr>
      <vt:lpstr>Wingdings</vt:lpstr>
      <vt:lpstr>Wingdings 2</vt:lpstr>
      <vt:lpstr>Wingdings 3</vt:lpstr>
      <vt:lpstr>ZapfDingbatsITC</vt:lpstr>
      <vt:lpstr>VIdeo Lecture 16x9 Light Template</vt:lpstr>
      <vt:lpstr>1_VIdeo Lecture 16x9 Light Template</vt:lpstr>
      <vt:lpstr>Unit-3: Multiple access in Wireless System  </vt:lpstr>
      <vt:lpstr>Multiple access in Wireless System &amp; GSM</vt:lpstr>
      <vt:lpstr>Multiple access in Wireless System </vt:lpstr>
      <vt:lpstr>PowerPoint Presentation</vt:lpstr>
      <vt:lpstr>Global System for Mobile communication(GSM)</vt:lpstr>
      <vt:lpstr>GSM vs CDMA</vt:lpstr>
      <vt:lpstr>What is GSM?</vt:lpstr>
      <vt:lpstr>Introduction to GSM</vt:lpstr>
      <vt:lpstr>Introduction to GSM</vt:lpstr>
      <vt:lpstr>Why GSM?</vt:lpstr>
      <vt:lpstr>History of GSM</vt:lpstr>
      <vt:lpstr>GSM Architecture</vt:lpstr>
      <vt:lpstr>GSM Architecture</vt:lpstr>
      <vt:lpstr>GSM Architecture</vt:lpstr>
      <vt:lpstr>GSM Architecture: Mobile Station (MS)</vt:lpstr>
      <vt:lpstr>Base Transceiver  Station (BTS)</vt:lpstr>
      <vt:lpstr>GSM Architecture: Base Transceiver Station (BTS)</vt:lpstr>
      <vt:lpstr>GSM Architecture: Base Station Controller (BSC)</vt:lpstr>
      <vt:lpstr>GSM Architecture: Mobile Switching Centre (MSC)</vt:lpstr>
      <vt:lpstr>GSM Architecture: Gateway MSC (GMSC)</vt:lpstr>
      <vt:lpstr>GSM Architecture: Home Location Register(HLR)</vt:lpstr>
      <vt:lpstr>GSM Architecture: Visitor Location Register (VLR)</vt:lpstr>
      <vt:lpstr>GSM Architecture: AUC and EIR</vt:lpstr>
      <vt:lpstr>GSM System Hierarchy</vt:lpstr>
      <vt:lpstr>GSM Entities</vt:lpstr>
      <vt:lpstr>GSM Entities</vt:lpstr>
      <vt:lpstr>GSM Entities</vt:lpstr>
      <vt:lpstr>GSM Addresses and Identifiers</vt:lpstr>
      <vt:lpstr>GSM Addresses and Identifiers: IMSI, IMEI, MSISDN</vt:lpstr>
      <vt:lpstr>GSM Addresses and Identifiers: IMSI number</vt:lpstr>
      <vt:lpstr>GSM Addresses and Identifiers: IMEI number</vt:lpstr>
      <vt:lpstr>GSM Addresses and Identifiers: MSISDN number</vt:lpstr>
      <vt:lpstr>GSM Addresses and Identifiers: Location Area Identity (LAI)</vt:lpstr>
      <vt:lpstr>GSM Addresses and Identifiers: Mobile Station Roaming Number (MSRN)</vt:lpstr>
      <vt:lpstr>GSM Addresses and Identifiers</vt:lpstr>
      <vt:lpstr>Call Routing in GSM</vt:lpstr>
      <vt:lpstr>PowerPoint Presentation</vt:lpstr>
      <vt:lpstr>Call Routing in GSM: Mobile Phone to Public Switched Telephone Network</vt:lpstr>
      <vt:lpstr>Call Routing in GSM: Mobile Phone to Public Switched Telephone Network</vt:lpstr>
      <vt:lpstr>PowerPoint Presentation</vt:lpstr>
      <vt:lpstr>Call Routing: Mobile-originated</vt:lpstr>
      <vt:lpstr>Mobile-originated call</vt:lpstr>
      <vt:lpstr>Mobile-originated call</vt:lpstr>
      <vt:lpstr>Call Routing: PSTN-originated</vt:lpstr>
      <vt:lpstr>PSTN-originated call </vt:lpstr>
      <vt:lpstr>PSTN-originated call </vt:lpstr>
      <vt:lpstr>PLMN Interface</vt:lpstr>
      <vt:lpstr>PLMN Interface</vt:lpstr>
      <vt:lpstr>PLMN Interface</vt:lpstr>
      <vt:lpstr>GSM Handoff</vt:lpstr>
      <vt:lpstr>Handoff</vt:lpstr>
      <vt:lpstr>Why Handoff?</vt:lpstr>
      <vt:lpstr>Handoff Types: Soft Handoff vs Hard Handoff </vt:lpstr>
      <vt:lpstr>Type of Handover/Handoff</vt:lpstr>
      <vt:lpstr>Handoff Types</vt:lpstr>
      <vt:lpstr>Network Aspects in GSM</vt:lpstr>
      <vt:lpstr>Network aspects in GSM: Signalling Protocol Structure</vt:lpstr>
      <vt:lpstr>Network aspects in GSM: Signalling Protocol Structure</vt:lpstr>
      <vt:lpstr>Network aspects in GSM: Signalling Protocol Structure</vt:lpstr>
      <vt:lpstr>Network aspects in GSM: Signalling Protocol Structure</vt:lpstr>
      <vt:lpstr>Network aspects in GSM: Signalling Protocol Structure</vt:lpstr>
      <vt:lpstr>Network aspects in GSM: Signalling Protocol Structure</vt:lpstr>
      <vt:lpstr>Network aspects in GSM: Signalling Protocol Structure</vt:lpstr>
      <vt:lpstr>Network aspects in GSM: Signalling Protocol Structure</vt:lpstr>
      <vt:lpstr>Network aspects in GSM: Signalling Protocol Structure</vt:lpstr>
      <vt:lpstr>GSM Frequency Allocation</vt:lpstr>
      <vt:lpstr>GSM Frequency Allocation</vt:lpstr>
      <vt:lpstr>GSM bands in India</vt:lpstr>
      <vt:lpstr>GSM bands :Carrier frequency and TDMA frames</vt:lpstr>
      <vt:lpstr>Authentication and Security</vt:lpstr>
      <vt:lpstr>GTU Questions: Unit 3 GSM</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swati</dc:creator>
  <cp:lastModifiedBy>umesh patel</cp:lastModifiedBy>
  <cp:revision>776</cp:revision>
  <dcterms:created xsi:type="dcterms:W3CDTF">2020-06-13T06:07:05Z</dcterms:created>
  <dcterms:modified xsi:type="dcterms:W3CDTF">2021-08-12T17:44:09Z</dcterms:modified>
  <cp:contentStatus/>
</cp:coreProperties>
</file>